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84" r:id="rId3"/>
    <p:sldId id="295" r:id="rId4"/>
    <p:sldId id="294" r:id="rId5"/>
    <p:sldId id="290" r:id="rId6"/>
    <p:sldId id="291" r:id="rId7"/>
    <p:sldId id="292" r:id="rId8"/>
    <p:sldId id="309" r:id="rId9"/>
    <p:sldId id="289" r:id="rId10"/>
    <p:sldId id="288" r:id="rId11"/>
    <p:sldId id="286" r:id="rId12"/>
    <p:sldId id="285" r:id="rId13"/>
    <p:sldId id="287" r:id="rId14"/>
    <p:sldId id="293" r:id="rId15"/>
    <p:sldId id="297" r:id="rId16"/>
    <p:sldId id="296" r:id="rId17"/>
    <p:sldId id="269" r:id="rId18"/>
    <p:sldId id="298" r:id="rId19"/>
    <p:sldId id="303" r:id="rId20"/>
    <p:sldId id="299" r:id="rId21"/>
    <p:sldId id="304" r:id="rId22"/>
    <p:sldId id="300" r:id="rId23"/>
    <p:sldId id="301" r:id="rId24"/>
    <p:sldId id="275" r:id="rId25"/>
    <p:sldId id="307" r:id="rId26"/>
    <p:sldId id="306" r:id="rId27"/>
    <p:sldId id="308" r:id="rId28"/>
    <p:sldId id="305" r:id="rId29"/>
    <p:sldId id="311" r:id="rId30"/>
    <p:sldId id="310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9010-6858-43E5-B818-EA9F96973B18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B69DA-38A9-4364-9594-9490CFA65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9DA-38A9-4364-9594-9490CFA657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51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9DA-38A9-4364-9594-9490CFA657B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19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9DA-38A9-4364-9594-9490CFA657B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19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9DA-38A9-4364-9594-9490CFA657B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19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9DA-38A9-4364-9594-9490CFA657B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19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9DA-38A9-4364-9594-9490CFA657B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19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9DA-38A9-4364-9594-9490CFA657B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19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9DA-38A9-4364-9594-9490CFA657B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19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9DA-38A9-4364-9594-9490CFA657B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19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9DA-38A9-4364-9594-9490CFA657B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19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9DA-38A9-4364-9594-9490CFA657B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19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9DA-38A9-4364-9594-9490CFA657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51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9DA-38A9-4364-9594-9490CFA657B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19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9DA-38A9-4364-9594-9490CFA657B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193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9DA-38A9-4364-9594-9490CFA657B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1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9DA-38A9-4364-9594-9490CFA657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5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9DA-38A9-4364-9594-9490CFA657B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19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9DA-38A9-4364-9594-9490CFA657B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19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9DA-38A9-4364-9594-9490CFA657B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19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9DA-38A9-4364-9594-9490CFA657B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19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9DA-38A9-4364-9594-9490CFA657B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19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69DA-38A9-4364-9594-9490CFA657B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1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D888-9060-4C0D-BB82-6DF06A33582E}" type="datetime1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10FC-32F4-4115-968E-9C35207C4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1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A04-D0FC-4191-9C02-C7147B6E9DD8}" type="datetime1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10FC-32F4-4115-968E-9C35207C4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6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79D6-DCAC-4EBE-AA8E-CD96AAD3225B}" type="datetime1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10FC-32F4-4115-968E-9C35207C4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0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5E53-B6A3-4B74-9FB1-357B534E52AE}" type="datetime1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10FC-32F4-4115-968E-9C35207C4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0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D681-AC64-43FC-AD07-75BDC3263E16}" type="datetime1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10FC-32F4-4115-968E-9C35207C4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64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F6D-2C9E-4E8C-BFCA-7B6EABC0EA97}" type="datetime1">
              <a:rPr lang="ru-RU" smtClean="0"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10FC-32F4-4115-968E-9C35207C4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3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CC0A-9368-4242-BF8D-9927A38FFF29}" type="datetime1">
              <a:rPr lang="ru-RU" smtClean="0"/>
              <a:t>07.03.2025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10FC-32F4-4115-968E-9C35207C4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AAD-4AA4-4A51-B841-D06924CA7FDF}" type="datetime1">
              <a:rPr lang="ru-RU" smtClean="0"/>
              <a:t>07.03.2025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10FC-32F4-4115-968E-9C35207C4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0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5BA-0AE1-4C18-B4B6-716979685EC2}" type="datetime1">
              <a:rPr lang="ru-RU" smtClean="0"/>
              <a:t>07.03.2025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10FC-32F4-4115-968E-9C35207C4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00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A09B-E5D7-4B69-B72A-B22C666EDB0F}" type="datetime1">
              <a:rPr lang="ru-RU" smtClean="0"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10FC-32F4-4115-968E-9C35207C4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99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4E1A-D186-4E9A-B07A-E50DA3066FB3}" type="datetime1">
              <a:rPr lang="ru-RU" smtClean="0"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10FC-32F4-4115-968E-9C35207C4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7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8D524-246B-48A2-990F-4E7EFC1464F0}" type="datetime1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710FC-32F4-4115-968E-9C35207C4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5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QIDI Tech | Innovative 3D Printers, Filaments &amp; Accessories – Qidi Tech  Online 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6" y="-3043"/>
            <a:ext cx="9144508" cy="609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29257"/>
            <a:ext cx="77724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-принтеры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FFF/FDM (#2)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они устроены, и как с ними работать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507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Хочу в </a:t>
            </a:r>
            <a:r>
              <a:rPr lang="en-US" sz="2600" dirty="0" smtClean="0"/>
              <a:t>3D-</a:t>
            </a:r>
            <a:r>
              <a:rPr lang="ru-RU" sz="2600" dirty="0" smtClean="0"/>
              <a:t>печать. Что выбрать из дешёвого?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836712"/>
            <a:ext cx="171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Creality</a:t>
            </a:r>
            <a:r>
              <a:rPr lang="en-US" b="1" dirty="0"/>
              <a:t> Ender-3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4" y="1214656"/>
            <a:ext cx="2379330" cy="351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9552" y="4840267"/>
            <a:ext cx="266429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600" b="1" i="1" dirty="0"/>
              <a:t>от 15.000 руб</a:t>
            </a:r>
            <a:r>
              <a:rPr lang="ru-RU" sz="1600" b="1" i="1" dirty="0" smtClean="0"/>
              <a:t>.</a:t>
            </a:r>
            <a:endParaRPr lang="ru-RU" sz="1600" dirty="0" smtClean="0"/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Самый лёгкий вход в сферу </a:t>
            </a:r>
            <a:r>
              <a:rPr lang="en-US" sz="1600" dirty="0" smtClean="0"/>
              <a:t>3D-</a:t>
            </a:r>
            <a:r>
              <a:rPr lang="ru-RU" sz="1600" dirty="0" smtClean="0"/>
              <a:t>печати</a:t>
            </a:r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err="1" smtClean="0"/>
              <a:t>Боуден</a:t>
            </a:r>
            <a:r>
              <a:rPr lang="ru-RU" sz="1600" dirty="0" smtClean="0"/>
              <a:t> экструдер</a:t>
            </a:r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Нужно собирать самому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836712"/>
            <a:ext cx="1827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b="1" dirty="0" err="1"/>
              <a:t>Anycubic</a:t>
            </a:r>
            <a:r>
              <a:rPr lang="en-US" b="1" dirty="0"/>
              <a:t> </a:t>
            </a:r>
            <a:r>
              <a:rPr lang="en-US" b="1" dirty="0" err="1"/>
              <a:t>Kobra</a:t>
            </a:r>
            <a:r>
              <a:rPr lang="en-US" b="1" dirty="0"/>
              <a:t>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1880" y="4840267"/>
            <a:ext cx="237626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600" b="1" i="1" dirty="0"/>
              <a:t>от 20.000 руб</a:t>
            </a:r>
            <a:r>
              <a:rPr lang="ru-RU" sz="1600" b="1" i="1" dirty="0" smtClean="0"/>
              <a:t>.</a:t>
            </a:r>
            <a:endParaRPr lang="ru-RU" sz="1600" dirty="0" smtClean="0"/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Если хочется печатать быстрее</a:t>
            </a:r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err="1" smtClean="0"/>
              <a:t>Директ</a:t>
            </a:r>
            <a:r>
              <a:rPr lang="ru-RU" sz="1600" dirty="0" smtClean="0"/>
              <a:t> экструдер</a:t>
            </a:r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Тоже нужно собирать самому</a:t>
            </a:r>
            <a:endParaRPr lang="en-US" sz="1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83882"/>
            <a:ext cx="2653409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76245" y="846004"/>
            <a:ext cx="225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b="1" dirty="0" err="1"/>
              <a:t>Elegoo</a:t>
            </a:r>
            <a:r>
              <a:rPr lang="en-US" b="1" dirty="0"/>
              <a:t> Neptune 3 Pro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8184" y="4840267"/>
            <a:ext cx="2592288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600" b="1" i="1" dirty="0"/>
              <a:t>от 17.000 руб</a:t>
            </a:r>
            <a:r>
              <a:rPr lang="ru-RU" sz="1600" b="1" i="1" dirty="0" smtClean="0"/>
              <a:t>.</a:t>
            </a:r>
            <a:endParaRPr lang="ru-RU" sz="1600" dirty="0" smtClean="0"/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Небыстрый, но живучий, </a:t>
            </a:r>
            <a:r>
              <a:rPr lang="ru-RU" sz="1600" dirty="0" err="1" smtClean="0"/>
              <a:t>ремонтопригодный</a:t>
            </a:r>
            <a:r>
              <a:rPr lang="ru-RU" sz="1600" dirty="0" smtClean="0"/>
              <a:t> и улучшаемый</a:t>
            </a:r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err="1" smtClean="0"/>
              <a:t>Директ</a:t>
            </a:r>
            <a:r>
              <a:rPr lang="ru-RU" sz="1600" dirty="0" smtClean="0"/>
              <a:t> экструдер</a:t>
            </a:r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Минимум </a:t>
            </a:r>
            <a:r>
              <a:rPr lang="ru-RU" sz="1600" dirty="0" err="1" smtClean="0"/>
              <a:t>самосборки</a:t>
            </a:r>
            <a:endParaRPr lang="en-US" sz="16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31764"/>
            <a:ext cx="2489720" cy="336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10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8285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Насколько сложно собрать?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6343807" y="836712"/>
            <a:ext cx="171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Creality</a:t>
            </a:r>
            <a:r>
              <a:rPr lang="en-US" b="1" dirty="0"/>
              <a:t> Ender-3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43807" y="1206044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Внешний вид и комплект поставки</a:t>
            </a:r>
          </a:p>
          <a:p>
            <a:pPr marL="216000" indent="-216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Кровать уже собрана с завода</a:t>
            </a:r>
          </a:p>
          <a:p>
            <a:pPr marL="216000" indent="-216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Есть инструмент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5913889" cy="564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43807" y="283577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/>
              <a:t>Работы на 40 минут по инструкции</a:t>
            </a:r>
            <a:endParaRPr lang="en-US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83" y="3568963"/>
            <a:ext cx="24479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38397" y="5923126"/>
            <a:ext cx="262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/>
              <a:t>Вот так крепится экструдер</a:t>
            </a:r>
            <a:endParaRPr lang="en-US" sz="1600" dirty="0"/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11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85798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Хочу в </a:t>
            </a:r>
            <a:r>
              <a:rPr lang="en-US" sz="2600" dirty="0" smtClean="0"/>
              <a:t>3D-</a:t>
            </a:r>
            <a:r>
              <a:rPr lang="ru-RU" sz="2600" dirty="0" smtClean="0"/>
              <a:t>печать. Есть немножко лишних денег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836712"/>
            <a:ext cx="220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Flashforge</a:t>
            </a:r>
            <a:r>
              <a:rPr lang="en-US" b="1" dirty="0" smtClean="0"/>
              <a:t> AD5M Pro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4409817"/>
            <a:ext cx="29853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600" b="1" i="1" dirty="0"/>
              <a:t>от </a:t>
            </a:r>
            <a:r>
              <a:rPr lang="en-US" sz="1600" b="1" i="1" dirty="0"/>
              <a:t>42</a:t>
            </a:r>
            <a:r>
              <a:rPr lang="ru-RU" sz="1600" b="1" i="1" dirty="0"/>
              <a:t>.000 руб.</a:t>
            </a:r>
            <a:endParaRPr lang="ru-RU" sz="1600" dirty="0" smtClean="0"/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Быстросъёмный и заменяемый хот-энд</a:t>
            </a:r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Высокая скорость печати</a:t>
            </a:r>
            <a:endParaRPr lang="ru-RU" sz="1600" b="1" i="1" dirty="0" smtClean="0"/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Система фильтрации воздуха</a:t>
            </a:r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Наличие камеры и подсветки</a:t>
            </a:r>
            <a:endParaRPr lang="en-US" sz="1600" dirty="0"/>
          </a:p>
        </p:txBody>
      </p:sp>
      <p:sp>
        <p:nvSpPr>
          <p:cNvPr id="12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12</a:t>
            </a:fld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4" y="836712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b="1" dirty="0" err="1"/>
              <a:t>Creality</a:t>
            </a:r>
            <a:r>
              <a:rPr lang="en-US" b="1" dirty="0"/>
              <a:t> K1C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20" y="4349422"/>
            <a:ext cx="27363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600" b="1" i="1" dirty="0"/>
              <a:t>от 40.000 </a:t>
            </a:r>
            <a:r>
              <a:rPr lang="ru-RU" sz="1600" b="1" i="1" dirty="0" smtClean="0"/>
              <a:t>руб.</a:t>
            </a:r>
            <a:endParaRPr lang="ru-RU" sz="1600" dirty="0" smtClean="0"/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Высокая скорость печати</a:t>
            </a:r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Поддержка </a:t>
            </a:r>
            <a:r>
              <a:rPr lang="en-US" sz="1600" dirty="0" smtClean="0"/>
              <a:t>“</a:t>
            </a:r>
            <a:r>
              <a:rPr lang="ru-RU" sz="1600" dirty="0" smtClean="0"/>
              <a:t>сложных</a:t>
            </a:r>
            <a:r>
              <a:rPr lang="en-US" sz="1600" dirty="0" smtClean="0"/>
              <a:t>”</a:t>
            </a:r>
            <a:r>
              <a:rPr lang="ru-RU" sz="1600" dirty="0" smtClean="0"/>
              <a:t> пластиков (</a:t>
            </a:r>
            <a:r>
              <a:rPr lang="en-US" sz="1600" dirty="0" smtClean="0"/>
              <a:t>Carbon, Wood, </a:t>
            </a:r>
            <a:r>
              <a:rPr lang="ru-RU" sz="1600" dirty="0" smtClean="0"/>
              <a:t>абразивы)</a:t>
            </a:r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Камера с ИИ для слежения за печатью</a:t>
            </a:r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Собственный </a:t>
            </a:r>
            <a:r>
              <a:rPr lang="ru-RU" sz="1600" dirty="0" err="1" smtClean="0"/>
              <a:t>слайсер</a:t>
            </a:r>
            <a:endParaRPr lang="ru-RU" sz="1600" dirty="0" smtClean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8538"/>
            <a:ext cx="2338885" cy="290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28168" y="836712"/>
            <a:ext cx="202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Flying Bear Ghost 6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178283" cy="308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837"/>
            <a:ext cx="2667839" cy="280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03848" y="4365104"/>
            <a:ext cx="2707243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600" b="1" i="1" dirty="0"/>
              <a:t>от </a:t>
            </a:r>
            <a:r>
              <a:rPr lang="en-US" sz="1600" b="1" i="1" dirty="0"/>
              <a:t>40</a:t>
            </a:r>
            <a:r>
              <a:rPr lang="ru-RU" sz="1600" b="1" i="1" dirty="0"/>
              <a:t>.000 руб</a:t>
            </a:r>
            <a:r>
              <a:rPr lang="ru-RU" sz="1600" b="1" i="1" dirty="0" smtClean="0"/>
              <a:t>.</a:t>
            </a:r>
            <a:endParaRPr lang="ru-RU" sz="1600" dirty="0" smtClean="0"/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Продуманная система </a:t>
            </a:r>
            <a:r>
              <a:rPr lang="ru-RU" sz="1600" dirty="0" err="1" smtClean="0"/>
              <a:t>термоконтроля</a:t>
            </a:r>
            <a:endParaRPr lang="ru-RU" sz="1600" dirty="0" smtClean="0"/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Полностью собран</a:t>
            </a:r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Надёжный экструдер, подходящий для твёрдых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629696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Хочу в </a:t>
            </a:r>
            <a:r>
              <a:rPr lang="en-US" sz="2600" dirty="0" smtClean="0"/>
              <a:t>3D-</a:t>
            </a:r>
            <a:r>
              <a:rPr lang="ru-RU" sz="2600" dirty="0" smtClean="0"/>
              <a:t>печать. </a:t>
            </a:r>
            <a:r>
              <a:rPr lang="en-US" sz="2600" dirty="0" smtClean="0"/>
              <a:t>Shut up and take my money!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5691856" y="836712"/>
            <a:ext cx="291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Picaso</a:t>
            </a:r>
            <a:r>
              <a:rPr lang="en-US" b="1" dirty="0"/>
              <a:t> 3D Designer X PRO S2</a:t>
            </a:r>
            <a:endParaRPr lang="ru-RU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57" y="1228031"/>
            <a:ext cx="2304383" cy="292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35872" y="4293096"/>
            <a:ext cx="2984600" cy="217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600" b="1" i="1" dirty="0"/>
              <a:t>от 550.000 руб</a:t>
            </a:r>
            <a:r>
              <a:rPr lang="ru-RU" sz="1600" b="1" i="1" dirty="0" smtClean="0"/>
              <a:t>.</a:t>
            </a:r>
            <a:endParaRPr lang="ru-RU" sz="1600" dirty="0" smtClean="0"/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Поддержи отечественного производителя!</a:t>
            </a:r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2 </a:t>
            </a:r>
            <a:r>
              <a:rPr lang="ru-RU" sz="1600" dirty="0" err="1" smtClean="0"/>
              <a:t>хотэнда</a:t>
            </a:r>
            <a:r>
              <a:rPr lang="ru-RU" sz="1600" dirty="0"/>
              <a:t> </a:t>
            </a:r>
            <a:r>
              <a:rPr lang="ru-RU" sz="1600" dirty="0" smtClean="0"/>
              <a:t>на 430°</a:t>
            </a:r>
            <a:r>
              <a:rPr lang="en-US" sz="1600" dirty="0" smtClean="0"/>
              <a:t>C </a:t>
            </a:r>
            <a:r>
              <a:rPr lang="ru-RU" sz="1600" dirty="0" smtClean="0"/>
              <a:t>с быстрым переключением между материалами</a:t>
            </a:r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Внутреннее размещение </a:t>
            </a:r>
            <a:r>
              <a:rPr lang="ru-RU" sz="1600" dirty="0" err="1" smtClean="0"/>
              <a:t>филамента</a:t>
            </a:r>
            <a:endParaRPr lang="en-US" sz="1600" dirty="0"/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13</a:t>
            </a:fld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3442" y="836712"/>
            <a:ext cx="30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Bambu</a:t>
            </a:r>
            <a:r>
              <a:rPr lang="en-US" b="1" dirty="0"/>
              <a:t> Lab X1 Carbon Combo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8031"/>
            <a:ext cx="2209590" cy="284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4293096"/>
            <a:ext cx="2573966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600" b="1" i="1" dirty="0"/>
              <a:t>от 200.000 руб</a:t>
            </a:r>
            <a:r>
              <a:rPr lang="ru-RU" sz="1600" b="1" i="1" dirty="0" smtClean="0"/>
              <a:t>.</a:t>
            </a:r>
            <a:endParaRPr lang="ru-RU" sz="1600" dirty="0" smtClean="0"/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Автоматическая </a:t>
            </a:r>
            <a:r>
              <a:rPr lang="ru-RU" sz="1600" dirty="0"/>
              <a:t>система подачи </a:t>
            </a:r>
            <a:r>
              <a:rPr lang="ru-RU" sz="1600" dirty="0" smtClean="0"/>
              <a:t>материалов</a:t>
            </a:r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Качество из коробки</a:t>
            </a:r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Высокая скорость</a:t>
            </a:r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Куча датчиков и </a:t>
            </a:r>
            <a:r>
              <a:rPr lang="ru-RU" sz="1600" dirty="0" err="1" smtClean="0"/>
              <a:t>лидар</a:t>
            </a:r>
            <a:endParaRPr lang="ru-RU" sz="1600" dirty="0" smtClean="0"/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Собственный </a:t>
            </a:r>
            <a:r>
              <a:rPr lang="ru-RU" sz="1600" dirty="0" err="1" smtClean="0"/>
              <a:t>слайсер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51920" y="83671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Raise3D E2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94" y="1408051"/>
            <a:ext cx="3114666" cy="238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87824" y="3933056"/>
            <a:ext cx="2984600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600" b="1" i="1" dirty="0"/>
              <a:t>от 380.000 руб</a:t>
            </a:r>
            <a:r>
              <a:rPr lang="ru-RU" sz="1600" b="1" i="1" dirty="0" smtClean="0"/>
              <a:t>.</a:t>
            </a:r>
            <a:endParaRPr lang="ru-RU" sz="1600" dirty="0" smtClean="0"/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2 </a:t>
            </a:r>
            <a:r>
              <a:rPr lang="ru-RU" sz="1600" dirty="0"/>
              <a:t>независимых </a:t>
            </a:r>
            <a:r>
              <a:rPr lang="ru-RU" sz="1600" dirty="0" smtClean="0"/>
              <a:t>экструдера</a:t>
            </a:r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Большая область печати</a:t>
            </a:r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Высокое качество</a:t>
            </a:r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Дружелюбность к пользователю</a:t>
            </a:r>
          </a:p>
          <a:p>
            <a:pPr marL="216000" indent="-2160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Своя экосистема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00965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Почему в первый раз не стоит покупать б</a:t>
            </a:r>
            <a:r>
              <a:rPr lang="en-US" sz="2600" dirty="0" smtClean="0"/>
              <a:t>/</a:t>
            </a:r>
            <a:r>
              <a:rPr lang="ru-RU" sz="2600" dirty="0" smtClean="0"/>
              <a:t>у</a:t>
            </a:r>
            <a:endParaRPr lang="ru-RU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6516216" y="836712"/>
            <a:ext cx="2448272" cy="5778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/>
              <a:t>Работающий</a:t>
            </a:r>
            <a:r>
              <a:rPr lang="ru-RU" sz="1600" dirty="0" smtClean="0"/>
              <a:t> </a:t>
            </a:r>
            <a:r>
              <a:rPr lang="en-US" sz="1600" dirty="0" smtClean="0"/>
              <a:t>3D-</a:t>
            </a:r>
            <a:r>
              <a:rPr lang="ru-RU" sz="1600" dirty="0" smtClean="0"/>
              <a:t>принтер и </a:t>
            </a:r>
            <a:r>
              <a:rPr lang="ru-RU" sz="1600" b="1" dirty="0" smtClean="0"/>
              <a:t>правильно работающий</a:t>
            </a:r>
            <a:r>
              <a:rPr lang="ru-RU" sz="1600" dirty="0" smtClean="0"/>
              <a:t> </a:t>
            </a:r>
            <a:r>
              <a:rPr lang="en-US" sz="1600" dirty="0" smtClean="0"/>
              <a:t>3D-</a:t>
            </a:r>
            <a:r>
              <a:rPr lang="ru-RU" sz="1600" dirty="0" smtClean="0"/>
              <a:t>принтер – две большие разницы!</a:t>
            </a:r>
          </a:p>
          <a:p>
            <a:pPr algn="ctr">
              <a:spcAft>
                <a:spcPts val="300"/>
              </a:spcAft>
            </a:pPr>
            <a:r>
              <a:rPr lang="ru-RU" sz="1600" u="sng" dirty="0" smtClean="0"/>
              <a:t>С чем можно столкнуться</a:t>
            </a:r>
          </a:p>
          <a:p>
            <a:pPr>
              <a:spcAft>
                <a:spcPts val="300"/>
              </a:spcAft>
            </a:pPr>
            <a:r>
              <a:rPr lang="ru-RU" sz="1600" dirty="0" smtClean="0"/>
              <a:t>Например:</a:t>
            </a:r>
          </a:p>
          <a:p>
            <a:pPr marL="144000" indent="-144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Перегрел экструдер, погнул направляющие, полез править прошивку без </a:t>
            </a:r>
            <a:r>
              <a:rPr lang="ru-RU" sz="1600" dirty="0" err="1" smtClean="0"/>
              <a:t>бэкапа</a:t>
            </a:r>
            <a:r>
              <a:rPr lang="ru-RU" sz="1600" dirty="0" smtClean="0"/>
              <a:t> – как результат, качественной печати можно не ждать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144000" indent="-144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Механический износ (после 20.000 часов печати)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144000" indent="-144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Умирающий нагреватель (не греется до нужной температуры или не держит температуру)</a:t>
            </a:r>
            <a:r>
              <a:rPr lang="en-US" sz="1600" dirty="0" smtClean="0"/>
              <a:t>;</a:t>
            </a:r>
            <a:endParaRPr lang="ru-RU" sz="1600" dirty="0"/>
          </a:p>
          <a:p>
            <a:pPr marL="144000" indent="-144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Банальный </a:t>
            </a:r>
            <a:r>
              <a:rPr lang="en-US" sz="1600" dirty="0" smtClean="0"/>
              <a:t>“</a:t>
            </a:r>
            <a:r>
              <a:rPr lang="ru-RU" sz="1600" dirty="0" smtClean="0"/>
              <a:t>развод</a:t>
            </a:r>
            <a:r>
              <a:rPr lang="en-US" sz="1600" dirty="0" smtClean="0"/>
              <a:t>”.</a:t>
            </a:r>
            <a:endParaRPr lang="ru-RU" sz="1600" dirty="0" smtClean="0"/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14</a:t>
            </a:fld>
            <a:endParaRPr lang="ru-RU" sz="1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6120680" cy="577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313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Немного о </a:t>
            </a:r>
            <a:r>
              <a:rPr lang="en-US" sz="2600" dirty="0" err="1" smtClean="0"/>
              <a:t>Picaso</a:t>
            </a:r>
            <a:r>
              <a:rPr lang="en-US" sz="2600" dirty="0" smtClean="0"/>
              <a:t> Designer</a:t>
            </a:r>
            <a:r>
              <a:rPr lang="ru-RU" sz="2600" dirty="0" smtClean="0"/>
              <a:t> (1 поколения)</a:t>
            </a:r>
            <a:endParaRPr lang="ru-RU" sz="2600" dirty="0"/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15</a:t>
            </a:fld>
            <a:endParaRPr lang="ru-RU" sz="1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908720"/>
            <a:ext cx="4896544" cy="447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5699373"/>
            <a:ext cx="8064387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Обычное стекло. Чтобы его снять, в комплекте с принтером идёт столярная стамеска.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А чтобы детали при печати не срывались, в комплекте идёт баллончик лака для волос.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724128" y="4304888"/>
            <a:ext cx="2933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Контроллер может работать, а может зависнуть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r>
              <a:rPr lang="ru-RU" sz="1600" dirty="0" smtClean="0"/>
              <a:t>Карты памяти может читать, а может не читать</a:t>
            </a:r>
            <a:r>
              <a:rPr lang="en-US" sz="1600" dirty="0" smtClean="0"/>
              <a:t>.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724128" y="908720"/>
            <a:ext cx="2933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Экструдер с двумя </a:t>
            </a:r>
            <a:r>
              <a:rPr lang="ru-RU" sz="1600" dirty="0" err="1" smtClean="0"/>
              <a:t>хотэндами</a:t>
            </a:r>
            <a:r>
              <a:rPr lang="ru-RU" sz="1600" dirty="0" smtClean="0"/>
              <a:t>. Переключается хорошо.</a:t>
            </a:r>
          </a:p>
          <a:p>
            <a:r>
              <a:rPr lang="ru-RU" sz="1600" dirty="0" smtClean="0"/>
              <a:t>Но 1 нагреватель оказался полумёртвым. Цена нового – 15.000 руб.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700092" y="3107085"/>
            <a:ext cx="2933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Острые края на корпусе? А ты не хватайся. Зато металлический.</a:t>
            </a:r>
            <a:endParaRPr lang="ru-RU" sz="1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259632" y="3611141"/>
            <a:ext cx="1656184" cy="2088232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095675" y="4547245"/>
            <a:ext cx="2700461" cy="296252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283968" y="3403612"/>
            <a:ext cx="1440160" cy="118971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408542" y="1234877"/>
            <a:ext cx="3387594" cy="580174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208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/>
              <a:t>Немного о </a:t>
            </a:r>
            <a:r>
              <a:rPr lang="en-US" sz="2600" dirty="0" err="1"/>
              <a:t>Picaso</a:t>
            </a:r>
            <a:r>
              <a:rPr lang="en-US" sz="2600" dirty="0"/>
              <a:t> Designer</a:t>
            </a:r>
            <a:r>
              <a:rPr lang="ru-RU" sz="2600" dirty="0"/>
              <a:t> (1 поколения)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77450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spcAft>
                <a:spcPts val="600"/>
              </a:spcAft>
            </a:pPr>
            <a:r>
              <a:rPr lang="ru-RU" sz="1600" dirty="0" smtClean="0"/>
              <a:t>Сегодня, пожалуй, все производители принтеров предоставляют </a:t>
            </a:r>
            <a:r>
              <a:rPr lang="en-US" sz="1600" dirty="0" smtClean="0"/>
              <a:t>“</a:t>
            </a:r>
            <a:r>
              <a:rPr lang="ru-RU" sz="1600" dirty="0" smtClean="0"/>
              <a:t>однокнопочные</a:t>
            </a:r>
            <a:r>
              <a:rPr lang="en-US" sz="1600" dirty="0" smtClean="0"/>
              <a:t>”</a:t>
            </a:r>
            <a:r>
              <a:rPr lang="ru-RU" sz="1600" dirty="0" smtClean="0"/>
              <a:t> программы для подготовки задания (</a:t>
            </a:r>
            <a:r>
              <a:rPr lang="ru-RU" sz="1600" dirty="0" err="1" smtClean="0"/>
              <a:t>слайсинга</a:t>
            </a:r>
            <a:r>
              <a:rPr lang="ru-RU" sz="1600" dirty="0" smtClean="0"/>
              <a:t>) и отправки его на принтер. И отечественная компания </a:t>
            </a:r>
            <a:r>
              <a:rPr lang="en-US" sz="1600" dirty="0" err="1" smtClean="0"/>
              <a:t>Picaso</a:t>
            </a:r>
            <a:r>
              <a:rPr lang="ru-RU" sz="1600" dirty="0"/>
              <a:t> </a:t>
            </a:r>
            <a:r>
              <a:rPr lang="ru-RU" sz="1600" dirty="0" smtClean="0"/>
              <a:t>3</a:t>
            </a:r>
            <a:r>
              <a:rPr lang="en-US" sz="1600" dirty="0" smtClean="0"/>
              <a:t>D </a:t>
            </a:r>
            <a:r>
              <a:rPr lang="ru-RU" sz="1600" dirty="0" smtClean="0"/>
              <a:t>не исключение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16</a:t>
            </a:fld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1178" y="4070102"/>
            <a:ext cx="304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 err="1" smtClean="0"/>
              <a:t>PolygonX</a:t>
            </a:r>
            <a:r>
              <a:rPr lang="en-US" sz="1600" dirty="0" smtClean="0"/>
              <a:t> </a:t>
            </a:r>
            <a:r>
              <a:rPr lang="ru-RU" sz="1600" dirty="0" smtClean="0"/>
              <a:t>попросит сначала зарегистрировать принтер перед тем, как начать работу.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83026"/>
            <a:ext cx="7160120" cy="366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1660" y="5222230"/>
            <a:ext cx="794320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6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Чтобы получить ключ активации принтера, надо заполнить форму.</a:t>
            </a:r>
          </a:p>
          <a:p>
            <a:pPr marL="216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Программа отправит эту форму на </a:t>
            </a:r>
            <a:r>
              <a:rPr lang="en-US" sz="1600" dirty="0"/>
              <a:t>email </a:t>
            </a:r>
            <a:r>
              <a:rPr lang="ru-RU" sz="1600" dirty="0"/>
              <a:t>техподдержки.</a:t>
            </a:r>
          </a:p>
          <a:p>
            <a:pPr marL="216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В ответ сотрудник </a:t>
            </a:r>
            <a:r>
              <a:rPr lang="ru-RU" sz="1600" dirty="0" smtClean="0"/>
              <a:t>техподдержки пришлёт ключ (</a:t>
            </a:r>
            <a:r>
              <a:rPr lang="en-US" sz="1600" dirty="0" smtClean="0"/>
              <a:t>“</a:t>
            </a:r>
            <a:r>
              <a:rPr lang="ru-RU" sz="1600" dirty="0" smtClean="0"/>
              <a:t>в течение 1 рабочего дня</a:t>
            </a:r>
            <a:r>
              <a:rPr lang="en-US" sz="1600" dirty="0" smtClean="0"/>
              <a:t>”</a:t>
            </a:r>
            <a:r>
              <a:rPr lang="ru-RU" sz="1600" dirty="0" smtClean="0"/>
              <a:t>).</a:t>
            </a:r>
            <a:endParaRPr lang="ru-RU" sz="1600" dirty="0"/>
          </a:p>
          <a:p>
            <a:pPr marL="216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Но если программу </a:t>
            </a:r>
            <a:r>
              <a:rPr lang="ru-RU" sz="1600" dirty="0" smtClean="0"/>
              <a:t>закрыть (или она вылетит), </a:t>
            </a:r>
            <a:r>
              <a:rPr lang="ru-RU" sz="1600" dirty="0"/>
              <a:t>то заявку придётся заполнять </a:t>
            </a:r>
            <a:r>
              <a:rPr lang="ru-RU" sz="1600" dirty="0" smtClean="0"/>
              <a:t>заново…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61601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Вспомним, что нужно для печати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472182" y="836712"/>
            <a:ext cx="7340178" cy="636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ru-RU" sz="1600" dirty="0" smtClean="0"/>
              <a:t>Подготовить 3</a:t>
            </a:r>
            <a:r>
              <a:rPr lang="en-US" sz="1600" dirty="0" smtClean="0"/>
              <a:t>D</a:t>
            </a:r>
            <a:r>
              <a:rPr lang="ru-RU" sz="1600" dirty="0" smtClean="0"/>
              <a:t>-модель (полигональную или твердотельную</a:t>
            </a:r>
            <a:r>
              <a:rPr lang="en-US" sz="1600" dirty="0" smtClean="0"/>
              <a:t> CAD</a:t>
            </a:r>
            <a:r>
              <a:rPr lang="ru-RU" sz="1600" dirty="0" smtClean="0"/>
              <a:t> – не важно)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ru-RU" sz="1600" dirty="0" smtClean="0"/>
              <a:t>Сконвертировать модель в полигональный формат </a:t>
            </a:r>
            <a:r>
              <a:rPr lang="en-US" sz="1600" dirty="0" smtClean="0"/>
              <a:t>STL;</a:t>
            </a:r>
            <a:endParaRPr lang="ru-RU" sz="1600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8904"/>
            <a:ext cx="35147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88904"/>
            <a:ext cx="30289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528" y="4590420"/>
            <a:ext cx="8501173" cy="1826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Загрузить </a:t>
            </a:r>
            <a:r>
              <a:rPr lang="en-US" sz="1600" dirty="0"/>
              <a:t>STL-</a:t>
            </a:r>
            <a:r>
              <a:rPr lang="ru-RU" sz="1600" dirty="0"/>
              <a:t>файл в программу </a:t>
            </a:r>
            <a:r>
              <a:rPr lang="ru-RU" sz="1600" dirty="0" err="1"/>
              <a:t>слайсер</a:t>
            </a:r>
            <a:r>
              <a:rPr lang="ru-RU" sz="1600" dirty="0"/>
              <a:t> для нарезки на </a:t>
            </a:r>
            <a:r>
              <a:rPr lang="ru-RU" sz="1600" dirty="0" smtClean="0"/>
              <a:t>слои</a:t>
            </a:r>
            <a:r>
              <a:rPr lang="en-US" sz="1600" dirty="0"/>
              <a:t>;</a:t>
            </a:r>
            <a:endParaRPr lang="en-US" sz="1600" dirty="0" smtClean="0"/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Настроить параметры материала, принтера и </a:t>
            </a:r>
            <a:r>
              <a:rPr lang="ru-RU" sz="1600" dirty="0" smtClean="0"/>
              <a:t>нарезки</a:t>
            </a:r>
            <a:r>
              <a:rPr lang="en-US" sz="1600" dirty="0" smtClean="0"/>
              <a:t>;</a:t>
            </a:r>
            <a:endParaRPr lang="ru-RU" sz="1600" dirty="0"/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Сформировать </a:t>
            </a:r>
            <a:r>
              <a:rPr lang="en-US" sz="1600" dirty="0"/>
              <a:t>G-Code </a:t>
            </a:r>
            <a:r>
              <a:rPr lang="ru-RU" sz="1600" dirty="0"/>
              <a:t>и отправить его на принтер (с помощью </a:t>
            </a:r>
            <a:r>
              <a:rPr lang="en-US" sz="1600" dirty="0"/>
              <a:t>Wi-Fi, LAN, USB</a:t>
            </a:r>
            <a:r>
              <a:rPr lang="ru-RU" sz="1600" dirty="0"/>
              <a:t> или </a:t>
            </a:r>
            <a:r>
              <a:rPr lang="en-US" sz="1600" dirty="0"/>
              <a:t>microSD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355976" y="3017654"/>
            <a:ext cx="648072" cy="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27" y="4950460"/>
            <a:ext cx="868605" cy="86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39" y="4950460"/>
            <a:ext cx="833058" cy="83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851" y="4965662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17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00353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Включаем принтер, запускаем программу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472182" y="836712"/>
            <a:ext cx="771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У </a:t>
            </a:r>
            <a:r>
              <a:rPr lang="en-US" sz="1600" dirty="0" err="1" smtClean="0"/>
              <a:t>Flashforge</a:t>
            </a:r>
            <a:r>
              <a:rPr lang="en-US" sz="1600" dirty="0" smtClean="0"/>
              <a:t> </a:t>
            </a:r>
            <a:r>
              <a:rPr lang="ru-RU" sz="1600" dirty="0" smtClean="0"/>
              <a:t>тоже есть своя программа для </a:t>
            </a:r>
            <a:r>
              <a:rPr lang="en-US" sz="1600" dirty="0" smtClean="0"/>
              <a:t>“</a:t>
            </a:r>
            <a:r>
              <a:rPr lang="ru-RU" sz="1600" dirty="0" smtClean="0"/>
              <a:t>однокнопочной</a:t>
            </a:r>
            <a:r>
              <a:rPr lang="en-US" sz="1600" dirty="0" smtClean="0"/>
              <a:t>”</a:t>
            </a:r>
            <a:r>
              <a:rPr lang="ru-RU" sz="1600" dirty="0" smtClean="0"/>
              <a:t> печати – </a:t>
            </a:r>
            <a:r>
              <a:rPr lang="en-US" sz="1600" b="1" dirty="0" smtClean="0"/>
              <a:t>Flash Print</a:t>
            </a:r>
            <a:endParaRPr lang="ru-RU" sz="1600" b="1" dirty="0" smtClean="0"/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18</a:t>
            </a:fld>
            <a:endParaRPr lang="ru-RU" sz="1400" b="1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240360" cy="380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31243"/>
            <a:ext cx="4680520" cy="224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24672" y="3717032"/>
            <a:ext cx="3856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600" dirty="0" smtClean="0"/>
              <a:t>Подключаемся по локальной сети (</a:t>
            </a:r>
            <a:r>
              <a:rPr lang="en-US" sz="1600" dirty="0" smtClean="0"/>
              <a:t>LAN </a:t>
            </a:r>
            <a:r>
              <a:rPr lang="ru-RU" sz="1600" dirty="0" smtClean="0"/>
              <a:t>или </a:t>
            </a:r>
            <a:r>
              <a:rPr lang="en-US" sz="1600" dirty="0" smtClean="0"/>
              <a:t>Wi-Fi</a:t>
            </a:r>
            <a:r>
              <a:rPr lang="ru-RU" sz="1600" dirty="0" smtClean="0"/>
              <a:t>) и видим информацию о принтере</a:t>
            </a: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84659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Включаем принтер, запускаем программу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472182" y="836712"/>
            <a:ext cx="771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Теперь можно добавить деталь из </a:t>
            </a:r>
            <a:r>
              <a:rPr lang="en-US" sz="1600" dirty="0" smtClean="0"/>
              <a:t>STL </a:t>
            </a:r>
            <a:r>
              <a:rPr lang="ru-RU" sz="1600" dirty="0" smtClean="0"/>
              <a:t>файла.</a:t>
            </a:r>
            <a:endParaRPr lang="ru-RU" sz="1600" b="1" dirty="0" smtClean="0"/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19</a:t>
            </a:fld>
            <a:endParaRPr lang="ru-RU" sz="1400" b="1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7544"/>
            <a:ext cx="7489589" cy="516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39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О чём сегодня пойдёт речь</a:t>
            </a:r>
            <a:endParaRPr lang="ru-RU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836712"/>
            <a:ext cx="374441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b="1" dirty="0" smtClean="0"/>
              <a:t>Основы</a:t>
            </a:r>
          </a:p>
          <a:p>
            <a:pPr marL="450850" indent="-250825">
              <a:spcAft>
                <a:spcPts val="300"/>
              </a:spcAft>
              <a:buAutoNum type="arabicPeriod"/>
            </a:pPr>
            <a:r>
              <a:rPr lang="ru-RU" sz="1600" dirty="0" smtClean="0"/>
              <a:t>Что такое </a:t>
            </a:r>
            <a:r>
              <a:rPr lang="en-US" sz="1600" dirty="0" smtClean="0"/>
              <a:t>FFF/FDM</a:t>
            </a:r>
          </a:p>
          <a:p>
            <a:pPr marL="450850" indent="-250825">
              <a:spcAft>
                <a:spcPts val="300"/>
              </a:spcAft>
              <a:buAutoNum type="arabicPeriod"/>
            </a:pPr>
            <a:r>
              <a:rPr lang="ru-RU" sz="1600" dirty="0" smtClean="0"/>
              <a:t>Из чего состоит </a:t>
            </a:r>
            <a:r>
              <a:rPr lang="en-US" sz="1600" dirty="0" smtClean="0"/>
              <a:t>3D</a:t>
            </a:r>
            <a:r>
              <a:rPr lang="ru-RU" sz="1600" dirty="0" smtClean="0"/>
              <a:t>-принтер</a:t>
            </a:r>
          </a:p>
          <a:p>
            <a:pPr marL="450850" indent="-250825">
              <a:spcAft>
                <a:spcPts val="300"/>
              </a:spcAft>
              <a:buAutoNum type="arabicPeriod"/>
            </a:pPr>
            <a:r>
              <a:rPr lang="ru-RU" sz="1600" dirty="0" smtClean="0"/>
              <a:t>С чего всё начиналось</a:t>
            </a:r>
          </a:p>
          <a:p>
            <a:pPr marL="450850" indent="-250825">
              <a:spcAft>
                <a:spcPts val="300"/>
              </a:spcAft>
              <a:buAutoNum type="arabicPeriod"/>
            </a:pPr>
            <a:r>
              <a:rPr lang="ru-RU" sz="1600" dirty="0" smtClean="0"/>
              <a:t>Варианты под разные бюджеты</a:t>
            </a:r>
            <a:endParaRPr lang="ru-RU" sz="1600" dirty="0"/>
          </a:p>
          <a:p>
            <a:pPr marL="450850" indent="-250825">
              <a:spcAft>
                <a:spcPts val="300"/>
              </a:spcAft>
              <a:buAutoNum type="arabicPeriod"/>
            </a:pPr>
            <a:r>
              <a:rPr lang="ru-RU" sz="1600" dirty="0" smtClean="0"/>
              <a:t>Немного про </a:t>
            </a:r>
            <a:r>
              <a:rPr lang="en-US" sz="1600" dirty="0" err="1" smtClean="0"/>
              <a:t>Picaso</a:t>
            </a:r>
            <a:r>
              <a:rPr lang="en-US" sz="1600" dirty="0" smtClean="0"/>
              <a:t> 3D Designer</a:t>
            </a:r>
            <a:endParaRPr lang="ru-RU" sz="1600" dirty="0" smtClean="0"/>
          </a:p>
          <a:p>
            <a:pPr>
              <a:spcAft>
                <a:spcPts val="300"/>
              </a:spcAft>
            </a:pPr>
            <a:r>
              <a:rPr lang="ru-RU" sz="1600" b="1" dirty="0" smtClean="0"/>
              <a:t>Начинаем печатать</a:t>
            </a:r>
            <a:endParaRPr lang="en-US" sz="1600" b="1" dirty="0" smtClean="0"/>
          </a:p>
          <a:p>
            <a:pPr marL="444500" indent="-250825">
              <a:spcAft>
                <a:spcPts val="300"/>
              </a:spcAft>
              <a:buFont typeface="+mj-lt"/>
              <a:buAutoNum type="alphaUcPeriod"/>
            </a:pPr>
            <a:r>
              <a:rPr lang="ru-RU" sz="1600" dirty="0" smtClean="0"/>
              <a:t>Начало работы (на примере </a:t>
            </a:r>
            <a:r>
              <a:rPr lang="en-US" sz="1600" dirty="0" err="1" smtClean="0"/>
              <a:t>Flashforge</a:t>
            </a:r>
            <a:r>
              <a:rPr lang="en-US" sz="1600" dirty="0" smtClean="0"/>
              <a:t> Adventurer 5M Pro</a:t>
            </a:r>
            <a:endParaRPr lang="ru-RU" sz="1600" dirty="0" smtClean="0"/>
          </a:p>
          <a:p>
            <a:pPr marL="444500" indent="-250825">
              <a:spcAft>
                <a:spcPts val="300"/>
              </a:spcAft>
              <a:buFont typeface="+mj-lt"/>
              <a:buAutoNum type="alphaUcPeriod"/>
            </a:pPr>
            <a:r>
              <a:rPr lang="ru-RU" sz="1600" dirty="0" smtClean="0"/>
              <a:t>Про пластики</a:t>
            </a:r>
          </a:p>
          <a:p>
            <a:pPr marL="444500" indent="-250825">
              <a:spcAft>
                <a:spcPts val="300"/>
              </a:spcAft>
              <a:buFont typeface="+mj-lt"/>
              <a:buAutoNum type="alphaUcPeriod"/>
            </a:pPr>
            <a:r>
              <a:rPr lang="ru-RU" sz="1600" dirty="0" err="1" smtClean="0"/>
              <a:t>Слайсеры</a:t>
            </a:r>
            <a:r>
              <a:rPr lang="ru-RU" sz="1600" dirty="0"/>
              <a:t>: </a:t>
            </a:r>
            <a:r>
              <a:rPr lang="en-US" sz="1600" dirty="0" err="1"/>
              <a:t>Cura</a:t>
            </a:r>
            <a:r>
              <a:rPr lang="en-US" sz="1600" dirty="0"/>
              <a:t>, </a:t>
            </a:r>
            <a:r>
              <a:rPr lang="en-US" sz="1600" dirty="0" err="1"/>
              <a:t>Prusa</a:t>
            </a:r>
            <a:r>
              <a:rPr lang="en-US" sz="1600" dirty="0"/>
              <a:t>, </a:t>
            </a:r>
            <a:r>
              <a:rPr lang="en-US" sz="1600" dirty="0" smtClean="0"/>
              <a:t>Orca</a:t>
            </a:r>
            <a:endParaRPr lang="ru-RU" sz="1600" dirty="0" smtClean="0"/>
          </a:p>
          <a:p>
            <a:pPr>
              <a:spcAft>
                <a:spcPts val="300"/>
              </a:spcAft>
            </a:pPr>
            <a:r>
              <a:rPr lang="ru-RU" sz="1600" b="1" dirty="0" smtClean="0"/>
              <a:t>Изучаем </a:t>
            </a:r>
            <a:r>
              <a:rPr lang="ru-RU" sz="1600" b="1" dirty="0" err="1" smtClean="0"/>
              <a:t>слайсеры</a:t>
            </a:r>
            <a:endParaRPr lang="ru-RU" sz="1600" b="1" dirty="0" smtClean="0"/>
          </a:p>
          <a:p>
            <a:pPr marL="450850" indent="-250825">
              <a:spcAft>
                <a:spcPts val="300"/>
              </a:spcAft>
              <a:buFont typeface="+mj-lt"/>
              <a:buAutoNum type="arabicParenR"/>
            </a:pPr>
            <a:r>
              <a:rPr lang="ru-RU" sz="1600" dirty="0" smtClean="0"/>
              <a:t>Разбираемся </a:t>
            </a:r>
            <a:r>
              <a:rPr lang="ru-RU" sz="1600" dirty="0"/>
              <a:t>в структуре </a:t>
            </a:r>
            <a:r>
              <a:rPr lang="ru-RU" sz="1600" dirty="0" smtClean="0"/>
              <a:t>модели</a:t>
            </a:r>
          </a:p>
          <a:p>
            <a:pPr marL="450850" indent="-250825">
              <a:spcAft>
                <a:spcPts val="300"/>
              </a:spcAft>
              <a:buFont typeface="+mj-lt"/>
              <a:buAutoNum type="arabicParenR"/>
            </a:pPr>
            <a:r>
              <a:rPr lang="ru-RU" sz="1600" dirty="0" smtClean="0"/>
              <a:t>Разбираемся в параметрах</a:t>
            </a:r>
          </a:p>
          <a:p>
            <a:pPr marL="450850" indent="-250825">
              <a:spcAft>
                <a:spcPts val="300"/>
              </a:spcAft>
              <a:buFont typeface="+mj-lt"/>
              <a:buAutoNum type="arabicParenR"/>
            </a:pPr>
            <a:r>
              <a:rPr lang="ru-RU" sz="1600" dirty="0" smtClean="0"/>
              <a:t>Вспомогательные структуры</a:t>
            </a:r>
          </a:p>
          <a:p>
            <a:pPr>
              <a:spcAft>
                <a:spcPts val="300"/>
              </a:spcAft>
            </a:pPr>
            <a:r>
              <a:rPr lang="ru-RU" sz="1600" b="1" dirty="0" smtClean="0"/>
              <a:t>Разбираем проблемы и их решения</a:t>
            </a:r>
          </a:p>
          <a:p>
            <a:pPr marL="450850" indent="-250825">
              <a:spcAft>
                <a:spcPts val="300"/>
              </a:spcAft>
              <a:buFont typeface="+mj-lt"/>
              <a:buAutoNum type="romanUcPeriod"/>
            </a:pPr>
            <a:r>
              <a:rPr lang="ru-RU" sz="1600" dirty="0" smtClean="0"/>
              <a:t>Адгезия</a:t>
            </a:r>
          </a:p>
          <a:p>
            <a:pPr marL="450850" indent="-250825">
              <a:spcAft>
                <a:spcPts val="300"/>
              </a:spcAft>
              <a:buFont typeface="+mj-lt"/>
              <a:buAutoNum type="romanUcPeriod"/>
            </a:pPr>
            <a:r>
              <a:rPr lang="ru-RU" sz="1600" dirty="0" smtClean="0"/>
              <a:t>Влажность</a:t>
            </a:r>
          </a:p>
          <a:p>
            <a:pPr marL="450850" indent="-250825">
              <a:spcAft>
                <a:spcPts val="300"/>
              </a:spcAft>
              <a:buFont typeface="+mj-lt"/>
              <a:buAutoNum type="romanUcPeriod"/>
            </a:pPr>
            <a:r>
              <a:rPr lang="ru-RU" sz="1600" dirty="0" smtClean="0"/>
              <a:t>Образование паутинок</a:t>
            </a:r>
          </a:p>
          <a:p>
            <a:pPr marL="450850" indent="-250825">
              <a:spcAft>
                <a:spcPts val="300"/>
              </a:spcAft>
              <a:buFont typeface="+mj-lt"/>
              <a:buAutoNum type="romanUcPeriod"/>
            </a:pPr>
            <a:r>
              <a:rPr lang="ru-RU" sz="1600" dirty="0" smtClean="0"/>
              <a:t>Неоптимальная экструзия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2</a:t>
            </a:fld>
            <a:endParaRPr lang="ru-RU" sz="1400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6599"/>
            <a:ext cx="4582641" cy="458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725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Размещаем модель, режем на слои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472182" y="836712"/>
            <a:ext cx="771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После чего запустить нарезку, указав профиль для вашего пластика (</a:t>
            </a:r>
            <a:r>
              <a:rPr lang="en-US" sz="1600" dirty="0" smtClean="0"/>
              <a:t>PLA </a:t>
            </a:r>
            <a:r>
              <a:rPr lang="ru-RU" sz="1600" dirty="0" smtClean="0"/>
              <a:t>или </a:t>
            </a:r>
            <a:r>
              <a:rPr lang="en-US" sz="1600" dirty="0" smtClean="0"/>
              <a:t>PETG</a:t>
            </a:r>
            <a:r>
              <a:rPr lang="ru-RU" sz="1600" dirty="0" smtClean="0"/>
              <a:t>).</a:t>
            </a:r>
            <a:endParaRPr lang="ru-RU" sz="1600" b="1" dirty="0" smtClean="0"/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20</a:t>
            </a:fld>
            <a:endParaRPr lang="ru-RU" sz="1400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2" y="1208802"/>
            <a:ext cx="5334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221715"/>
            <a:ext cx="2745880" cy="5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700"/>
              </a:spcAft>
            </a:pPr>
            <a:r>
              <a:rPr lang="ru-RU" dirty="0" smtClean="0"/>
              <a:t>Вид</a:t>
            </a:r>
          </a:p>
          <a:p>
            <a:pPr>
              <a:spcAft>
                <a:spcPts val="1700"/>
              </a:spcAft>
            </a:pPr>
            <a:r>
              <a:rPr lang="ru-RU" dirty="0" smtClean="0"/>
              <a:t>Двигать</a:t>
            </a:r>
          </a:p>
          <a:p>
            <a:pPr>
              <a:spcAft>
                <a:spcPts val="1700"/>
              </a:spcAft>
            </a:pPr>
            <a:r>
              <a:rPr lang="ru-RU" dirty="0" smtClean="0"/>
              <a:t>Вращать</a:t>
            </a:r>
          </a:p>
          <a:p>
            <a:pPr>
              <a:spcAft>
                <a:spcPts val="1700"/>
              </a:spcAft>
            </a:pPr>
            <a:r>
              <a:rPr lang="ru-RU" dirty="0" smtClean="0"/>
              <a:t>Масштабировать</a:t>
            </a:r>
          </a:p>
          <a:p>
            <a:pPr>
              <a:spcAft>
                <a:spcPts val="1700"/>
              </a:spcAft>
            </a:pPr>
            <a:r>
              <a:rPr lang="ru-RU" dirty="0" smtClean="0"/>
              <a:t>Разрез</a:t>
            </a:r>
          </a:p>
          <a:p>
            <a:pPr>
              <a:spcAft>
                <a:spcPts val="1700"/>
              </a:spcAft>
            </a:pPr>
            <a:r>
              <a:rPr lang="ru-RU" dirty="0" smtClean="0"/>
              <a:t>Дублирование</a:t>
            </a:r>
          </a:p>
          <a:p>
            <a:pPr>
              <a:spcAft>
                <a:spcPts val="1700"/>
              </a:spcAft>
            </a:pPr>
            <a:r>
              <a:rPr lang="ru-RU" dirty="0" smtClean="0"/>
              <a:t>Авто расположение</a:t>
            </a:r>
          </a:p>
          <a:p>
            <a:pPr>
              <a:spcAft>
                <a:spcPts val="1700"/>
              </a:spcAft>
            </a:pPr>
            <a:r>
              <a:rPr lang="ru-RU" dirty="0" smtClean="0"/>
              <a:t>Поддержка</a:t>
            </a:r>
          </a:p>
          <a:p>
            <a:pPr>
              <a:spcAft>
                <a:spcPts val="1700"/>
              </a:spcAft>
            </a:pPr>
            <a:r>
              <a:rPr lang="ru-RU" dirty="0" smtClean="0"/>
              <a:t>Черновая башня</a:t>
            </a:r>
          </a:p>
          <a:p>
            <a:pPr>
              <a:spcAft>
                <a:spcPts val="1700"/>
              </a:spcAft>
            </a:pPr>
            <a:r>
              <a:rPr lang="ru-RU" dirty="0" smtClean="0"/>
              <a:t>Управление принтерами</a:t>
            </a:r>
          </a:p>
          <a:p>
            <a:r>
              <a:rPr lang="ru-RU" dirty="0" smtClean="0"/>
              <a:t>Соединиться с принтером</a:t>
            </a:r>
            <a:endParaRPr lang="ru-RU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69926"/>
            <a:ext cx="51816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42183" y="1241489"/>
            <a:ext cx="3652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600" dirty="0" smtClean="0"/>
              <a:t>Открываем </a:t>
            </a:r>
            <a:r>
              <a:rPr lang="en-US" sz="1600" dirty="0" smtClean="0"/>
              <a:t>STL-</a:t>
            </a:r>
            <a:r>
              <a:rPr lang="ru-RU" sz="1600" dirty="0" smtClean="0"/>
              <a:t>файл, жмём </a:t>
            </a:r>
            <a:r>
              <a:rPr lang="en-US" sz="1600" dirty="0" smtClean="0"/>
              <a:t>“</a:t>
            </a:r>
            <a:r>
              <a:rPr lang="ru-RU" sz="1600" dirty="0" smtClean="0"/>
              <a:t>Нарезать</a:t>
            </a:r>
            <a:r>
              <a:rPr lang="en-US" sz="1600" dirty="0" smtClean="0"/>
              <a:t>”</a:t>
            </a:r>
            <a:r>
              <a:rPr lang="ru-RU" sz="1600" dirty="0" smtClean="0"/>
              <a:t>, и она нарезает:</a:t>
            </a:r>
            <a:endParaRPr lang="ru-RU" sz="1600" b="1" dirty="0" smtClean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939" y="5157192"/>
            <a:ext cx="4798541" cy="84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0" y="5998105"/>
            <a:ext cx="365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600" dirty="0" smtClean="0"/>
              <a:t>Можно посмотреть модель по слоям</a:t>
            </a: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32073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Настройка нарезки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472182" y="836712"/>
            <a:ext cx="771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На самом деле тут тоже достаточно много параметров, но по умолчанию они все скрыты. Программа использует готовые профили от производителя.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448251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21</a:t>
            </a:fld>
            <a:endParaRPr lang="ru-RU" sz="14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9591"/>
            <a:ext cx="6332065" cy="494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44" y="1504553"/>
            <a:ext cx="2086687" cy="257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78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Структура модели после нарезки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472182" y="836712"/>
            <a:ext cx="771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Модель состоит из множества слоёв. Справа показан машинный </a:t>
            </a:r>
            <a:r>
              <a:rPr lang="en-US" sz="1600" dirty="0" smtClean="0"/>
              <a:t>G-</a:t>
            </a:r>
            <a:r>
              <a:rPr lang="ru-RU" sz="1600" dirty="0" smtClean="0"/>
              <a:t>код – это команды управления вращением шаговых двигателей.</a:t>
            </a:r>
            <a:endParaRPr lang="ru-RU" sz="1600" b="1" dirty="0" smtClean="0"/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22</a:t>
            </a:fld>
            <a:endParaRPr lang="ru-RU" sz="1400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6913"/>
            <a:ext cx="857408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5229200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Это поддержки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275856" y="5013176"/>
            <a:ext cx="64807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32489" y="1496913"/>
            <a:ext cx="195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Сопло экструдера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7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5021"/>
            <a:ext cx="3240360" cy="560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/>
              <a:t>Структура модели после нарезки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23</a:t>
            </a:fld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2362" y="5274384"/>
            <a:ext cx="60120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dirty="0" smtClean="0"/>
              <a:t>(</a:t>
            </a:r>
            <a:r>
              <a:rPr lang="en-US" sz="1500" b="1" dirty="0" smtClean="0"/>
              <a:t>Travel</a:t>
            </a:r>
            <a:r>
              <a:rPr lang="ru-RU" sz="1500" dirty="0" smtClean="0"/>
              <a:t>)</a:t>
            </a:r>
            <a:r>
              <a:rPr lang="en-US" sz="1500" dirty="0" smtClean="0"/>
              <a:t> –</a:t>
            </a:r>
            <a:r>
              <a:rPr lang="ru-RU" sz="1500" dirty="0" smtClean="0"/>
              <a:t> пути свободного перемещения экструдера</a:t>
            </a:r>
            <a:endParaRPr lang="ru-RU" sz="1500" dirty="0"/>
          </a:p>
        </p:txBody>
      </p:sp>
      <p:sp>
        <p:nvSpPr>
          <p:cNvPr id="2" name="TextBox 1"/>
          <p:cNvSpPr txBox="1"/>
          <p:nvPr/>
        </p:nvSpPr>
        <p:spPr>
          <a:xfrm>
            <a:off x="2267744" y="881896"/>
            <a:ext cx="58584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/>
              <a:t>(</a:t>
            </a:r>
            <a:r>
              <a:rPr lang="en-US" sz="1500" b="1" dirty="0"/>
              <a:t>Sparse Infill</a:t>
            </a:r>
            <a:r>
              <a:rPr lang="ru-RU" sz="1500" dirty="0"/>
              <a:t>) – </a:t>
            </a:r>
            <a:r>
              <a:rPr lang="ru-RU" sz="1500" dirty="0" err="1"/>
              <a:t>несплошное</a:t>
            </a:r>
            <a:r>
              <a:rPr lang="ru-RU" sz="1500" dirty="0"/>
              <a:t> заполнение внутреннего объёма модели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1305635"/>
            <a:ext cx="60185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/>
              <a:t>(</a:t>
            </a:r>
            <a:r>
              <a:rPr lang="en-US" sz="1500" b="1" dirty="0"/>
              <a:t>Solid Fill</a:t>
            </a:r>
            <a:r>
              <a:rPr lang="ru-RU" sz="1500" dirty="0"/>
              <a:t>) – заливка внутренних полостей детали сплошными линиями</a:t>
            </a:r>
            <a:r>
              <a:rPr lang="ru-RU" sz="1500" dirty="0" smtClean="0"/>
              <a:t>.</a:t>
            </a:r>
            <a:endParaRPr lang="en-US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745992"/>
            <a:ext cx="67493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dirty="0" smtClean="0"/>
              <a:t>(</a:t>
            </a:r>
            <a:r>
              <a:rPr lang="en-US" sz="1500" b="1" dirty="0"/>
              <a:t>Bridge</a:t>
            </a:r>
            <a:r>
              <a:rPr lang="ru-RU" sz="1500" dirty="0"/>
              <a:t>)</a:t>
            </a:r>
            <a:r>
              <a:rPr lang="en-US" sz="1500" dirty="0"/>
              <a:t> – </a:t>
            </a:r>
            <a:r>
              <a:rPr lang="ru-RU" sz="1500" dirty="0"/>
              <a:t>слой пластика, соединяющий два элемента, между которыми пустота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2178040"/>
            <a:ext cx="35210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/>
              <a:t>(</a:t>
            </a:r>
            <a:r>
              <a:rPr lang="en-US" sz="1500" b="1" dirty="0"/>
              <a:t>Inner Shell</a:t>
            </a:r>
            <a:r>
              <a:rPr lang="ru-RU" sz="1500" dirty="0"/>
              <a:t>)</a:t>
            </a:r>
            <a:r>
              <a:rPr lang="en-US" sz="1500" dirty="0"/>
              <a:t> – </a:t>
            </a:r>
            <a:r>
              <a:rPr lang="ru-RU" sz="1500" dirty="0"/>
              <a:t>внутренние стенки детали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3069472" y="2645221"/>
            <a:ext cx="34438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(</a:t>
            </a:r>
            <a:r>
              <a:rPr lang="en-US" sz="1500" b="1" dirty="0" smtClean="0"/>
              <a:t>Outer </a:t>
            </a:r>
            <a:r>
              <a:rPr lang="en-US" sz="1500" b="1" dirty="0"/>
              <a:t>Shell</a:t>
            </a:r>
            <a:r>
              <a:rPr lang="ru-RU" sz="1500" dirty="0"/>
              <a:t>)</a:t>
            </a:r>
            <a:r>
              <a:rPr lang="en-US" sz="1500" dirty="0"/>
              <a:t> – </a:t>
            </a:r>
            <a:r>
              <a:rPr lang="ru-RU" sz="1500" dirty="0"/>
              <a:t>наружные стенки </a:t>
            </a:r>
            <a:r>
              <a:rPr lang="ru-RU" sz="1500" dirty="0" smtClean="0"/>
              <a:t>детали.</a:t>
            </a:r>
            <a:endParaRPr lang="ru-RU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2188018" y="3068558"/>
            <a:ext cx="5908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(</a:t>
            </a:r>
            <a:r>
              <a:rPr lang="en-US" sz="1400" b="1" dirty="0" smtClean="0"/>
              <a:t>Support</a:t>
            </a:r>
            <a:r>
              <a:rPr lang="ru-RU" sz="1400" dirty="0" smtClean="0"/>
              <a:t>) </a:t>
            </a:r>
            <a:r>
              <a:rPr lang="ru-RU" sz="1400" dirty="0"/>
              <a:t>– вспомогательные столбики или ветви, помогающие при </a:t>
            </a:r>
            <a:r>
              <a:rPr lang="ru-RU" sz="1400" dirty="0" smtClean="0"/>
              <a:t>печати</a:t>
            </a:r>
          </a:p>
          <a:p>
            <a:r>
              <a:rPr lang="ru-RU" sz="1400" dirty="0" err="1" smtClean="0"/>
              <a:t>консольно</a:t>
            </a:r>
            <a:r>
              <a:rPr lang="ru-RU" sz="1400" dirty="0" smtClean="0"/>
              <a:t> </a:t>
            </a:r>
            <a:r>
              <a:rPr lang="ru-RU" sz="1400" dirty="0"/>
              <a:t>висящих </a:t>
            </a:r>
            <a:r>
              <a:rPr lang="ru-RU" sz="1400" dirty="0" smtClean="0"/>
              <a:t>элементов </a:t>
            </a:r>
            <a:r>
              <a:rPr lang="ru-RU" sz="1400" dirty="0"/>
              <a:t>(например, П и Г-образных структур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3501008"/>
            <a:ext cx="75666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(</a:t>
            </a:r>
            <a:r>
              <a:rPr lang="en-US" sz="1500" b="1" dirty="0"/>
              <a:t>Brim</a:t>
            </a:r>
            <a:r>
              <a:rPr lang="ru-RU" sz="1500" dirty="0"/>
              <a:t>)</a:t>
            </a:r>
            <a:r>
              <a:rPr lang="en-US" sz="1500" dirty="0"/>
              <a:t> –</a:t>
            </a:r>
            <a:r>
              <a:rPr lang="ru-RU" sz="1500" dirty="0"/>
              <a:t> </a:t>
            </a:r>
            <a:r>
              <a:rPr lang="en-US" sz="1500" dirty="0"/>
              <a:t>“</a:t>
            </a:r>
            <a:r>
              <a:rPr lang="ru-RU" sz="1500" dirty="0"/>
              <a:t>юбка</a:t>
            </a:r>
            <a:r>
              <a:rPr lang="en-US" sz="1500" dirty="0"/>
              <a:t>”</a:t>
            </a:r>
            <a:r>
              <a:rPr lang="ru-RU" sz="1500" dirty="0"/>
              <a:t> вокруг первого слоя детали, увеличивающая площадь контакта со столом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2051720" y="3941365"/>
            <a:ext cx="6184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(</a:t>
            </a:r>
            <a:r>
              <a:rPr lang="en-US" sz="1500" b="1" dirty="0"/>
              <a:t>Raft</a:t>
            </a:r>
            <a:r>
              <a:rPr lang="ru-RU" sz="1500" dirty="0"/>
              <a:t>)</a:t>
            </a:r>
            <a:r>
              <a:rPr lang="en-US" sz="1500" dirty="0"/>
              <a:t> – </a:t>
            </a:r>
            <a:r>
              <a:rPr lang="ru-RU" sz="1500" dirty="0"/>
              <a:t>опорная сетчатая структура, типа строительных лесов, на </a:t>
            </a:r>
            <a:r>
              <a:rPr lang="ru-RU" sz="1500" dirty="0" smtClean="0"/>
              <a:t>которой</a:t>
            </a:r>
          </a:p>
          <a:p>
            <a:r>
              <a:rPr lang="ru-RU" sz="1500" dirty="0" smtClean="0"/>
              <a:t>сверху </a:t>
            </a:r>
            <a:r>
              <a:rPr lang="ru-RU" sz="1500" dirty="0"/>
              <a:t>будет печататься деталь</a:t>
            </a:r>
            <a:r>
              <a:rPr lang="ru-RU" sz="1500" dirty="0" smtClean="0"/>
              <a:t>.</a:t>
            </a:r>
            <a:endParaRPr 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4373413"/>
            <a:ext cx="57002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/>
              <a:t>(</a:t>
            </a:r>
            <a:r>
              <a:rPr lang="en-US" sz="1500" b="1" dirty="0"/>
              <a:t>Wiping</a:t>
            </a:r>
            <a:r>
              <a:rPr lang="en-US" sz="1500" dirty="0"/>
              <a:t> Tower</a:t>
            </a:r>
            <a:r>
              <a:rPr lang="ru-RU" sz="1500" dirty="0"/>
              <a:t>)</a:t>
            </a:r>
            <a:r>
              <a:rPr lang="en-US" sz="1500" dirty="0"/>
              <a:t> – </a:t>
            </a:r>
            <a:r>
              <a:rPr lang="ru-RU" sz="1500" dirty="0"/>
              <a:t>специальный цилиндр, который печатается </a:t>
            </a:r>
            <a:r>
              <a:rPr lang="ru-RU" sz="1500" dirty="0" smtClean="0"/>
              <a:t>рядом</a:t>
            </a:r>
          </a:p>
          <a:p>
            <a:r>
              <a:rPr lang="ru-RU" sz="1500" dirty="0" smtClean="0"/>
              <a:t>с </a:t>
            </a:r>
            <a:r>
              <a:rPr lang="ru-RU" sz="1500" dirty="0"/>
              <a:t>деталью. Нужен для </a:t>
            </a:r>
            <a:r>
              <a:rPr lang="en-US" sz="1500" dirty="0"/>
              <a:t>“</a:t>
            </a:r>
            <a:r>
              <a:rPr lang="ru-RU" sz="1500" dirty="0"/>
              <a:t>вытирания соплей</a:t>
            </a:r>
            <a:r>
              <a:rPr lang="en-US" sz="1500" dirty="0" smtClean="0"/>
              <a:t>”</a:t>
            </a:r>
            <a:r>
              <a:rPr lang="ru-RU" sz="1500" dirty="0" smtClean="0"/>
              <a:t> при </a:t>
            </a:r>
            <a:r>
              <a:rPr lang="ru-RU" sz="1500" dirty="0"/>
              <a:t>замене </a:t>
            </a:r>
            <a:r>
              <a:rPr lang="ru-RU" sz="1500" dirty="0" err="1" smtClean="0"/>
              <a:t>филамента</a:t>
            </a:r>
            <a:r>
              <a:rPr lang="ru-RU" sz="1500" dirty="0" smtClean="0"/>
              <a:t>.</a:t>
            </a:r>
            <a:endParaRPr 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1509564" y="4805461"/>
            <a:ext cx="68209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(</a:t>
            </a:r>
            <a:r>
              <a:rPr lang="en-US" sz="1500" b="1" dirty="0"/>
              <a:t>Wall</a:t>
            </a:r>
            <a:r>
              <a:rPr lang="ru-RU" sz="1500" dirty="0"/>
              <a:t>)</a:t>
            </a:r>
            <a:r>
              <a:rPr lang="en-US" sz="1500" dirty="0"/>
              <a:t> –</a:t>
            </a:r>
            <a:r>
              <a:rPr lang="ru-RU" sz="1500" dirty="0"/>
              <a:t> наружная оболочка, которая печатается вокруг </a:t>
            </a:r>
            <a:r>
              <a:rPr lang="ru-RU" sz="1500" dirty="0" smtClean="0"/>
              <a:t>детали. Используется при</a:t>
            </a:r>
          </a:p>
          <a:p>
            <a:r>
              <a:rPr lang="ru-RU" sz="1500" dirty="0" smtClean="0"/>
              <a:t>печати </a:t>
            </a:r>
            <a:r>
              <a:rPr lang="ru-RU" sz="1500" dirty="0"/>
              <a:t>двумя экструдерами. Защищает деталь от </a:t>
            </a:r>
            <a:r>
              <a:rPr lang="en-US" sz="1500" dirty="0"/>
              <a:t>“</a:t>
            </a:r>
            <a:r>
              <a:rPr lang="ru-RU" sz="1500" dirty="0"/>
              <a:t>соплей</a:t>
            </a:r>
            <a:r>
              <a:rPr lang="en-US" sz="1500" dirty="0"/>
              <a:t>”</a:t>
            </a:r>
            <a:r>
              <a:rPr lang="ru-RU" sz="1500" dirty="0"/>
              <a:t> второго экструдера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19" name="TextBox 18"/>
          <p:cNvSpPr txBox="1"/>
          <p:nvPr/>
        </p:nvSpPr>
        <p:spPr>
          <a:xfrm>
            <a:off x="2191542" y="5669557"/>
            <a:ext cx="65569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dirty="0" smtClean="0"/>
              <a:t>(</a:t>
            </a:r>
            <a:r>
              <a:rPr lang="en-US" sz="1500" b="1" dirty="0" smtClean="0"/>
              <a:t>Retraction</a:t>
            </a:r>
            <a:r>
              <a:rPr lang="ru-RU" sz="1500" dirty="0" smtClean="0"/>
              <a:t>)</a:t>
            </a:r>
            <a:r>
              <a:rPr lang="en-US" sz="1500" dirty="0" smtClean="0"/>
              <a:t> –</a:t>
            </a:r>
            <a:r>
              <a:rPr lang="ru-RU" sz="1500" dirty="0" smtClean="0"/>
              <a:t> где экструдер будет втягивать нить, чтобы не оставлять </a:t>
            </a:r>
            <a:r>
              <a:rPr lang="en-US" sz="1500" dirty="0" smtClean="0"/>
              <a:t>“</a:t>
            </a:r>
            <a:r>
              <a:rPr lang="ru-RU" sz="1500" dirty="0" smtClean="0"/>
              <a:t>сопли</a:t>
            </a:r>
            <a:r>
              <a:rPr lang="en-US" sz="1500" dirty="0" smtClean="0"/>
              <a:t>”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1691680" y="6101605"/>
            <a:ext cx="65569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dirty="0" smtClean="0"/>
              <a:t>(</a:t>
            </a:r>
            <a:r>
              <a:rPr lang="en-US" sz="1500" b="1" dirty="0" smtClean="0"/>
              <a:t>Others</a:t>
            </a:r>
            <a:r>
              <a:rPr lang="ru-RU" sz="1500" dirty="0" smtClean="0"/>
              <a:t>)</a:t>
            </a:r>
            <a:r>
              <a:rPr lang="en-US" sz="1500" dirty="0" smtClean="0"/>
              <a:t> –</a:t>
            </a:r>
            <a:r>
              <a:rPr lang="ru-RU" sz="1500" dirty="0" smtClean="0"/>
              <a:t> прочие структуры.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13937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Пластики для начинающих</a:t>
            </a:r>
            <a:endParaRPr lang="ru-RU" sz="2600" dirty="0"/>
          </a:p>
        </p:txBody>
      </p:sp>
      <p:sp>
        <p:nvSpPr>
          <p:cNvPr id="19" name="TextBox 18"/>
          <p:cNvSpPr txBox="1"/>
          <p:nvPr/>
        </p:nvSpPr>
        <p:spPr>
          <a:xfrm>
            <a:off x="819111" y="836712"/>
            <a:ext cx="13884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PLA</a:t>
            </a:r>
            <a:endParaRPr lang="ru-RU" sz="2400" b="1" dirty="0" smtClean="0"/>
          </a:p>
          <a:p>
            <a:pPr algn="ctr"/>
            <a:r>
              <a:rPr lang="en-US" dirty="0" smtClean="0"/>
              <a:t>15</a:t>
            </a:r>
            <a:r>
              <a:rPr lang="ru-RU" dirty="0" smtClean="0"/>
              <a:t>00 </a:t>
            </a:r>
            <a:r>
              <a:rPr lang="ru-RU" dirty="0" err="1" smtClean="0"/>
              <a:t>руб</a:t>
            </a:r>
            <a:r>
              <a:rPr lang="en-US" dirty="0" smtClean="0"/>
              <a:t>./</a:t>
            </a:r>
            <a:r>
              <a:rPr lang="ru-RU" dirty="0" smtClean="0"/>
              <a:t>кг</a:t>
            </a:r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9" y="1706375"/>
            <a:ext cx="1524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726237" y="3577009"/>
            <a:ext cx="13884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PETG</a:t>
            </a:r>
            <a:endParaRPr lang="ru-RU" sz="2400" b="1" dirty="0" smtClean="0"/>
          </a:p>
          <a:p>
            <a:pPr algn="ctr"/>
            <a:r>
              <a:rPr lang="en-US" dirty="0" smtClean="0"/>
              <a:t>1100</a:t>
            </a:r>
            <a:r>
              <a:rPr lang="ru-RU" dirty="0" smtClean="0"/>
              <a:t> </a:t>
            </a:r>
            <a:r>
              <a:rPr lang="ru-RU" dirty="0" err="1" smtClean="0"/>
              <a:t>руб</a:t>
            </a:r>
            <a:r>
              <a:rPr lang="en-US" dirty="0" smtClean="0"/>
              <a:t>./</a:t>
            </a:r>
            <a:r>
              <a:rPr lang="ru-RU" dirty="0" smtClean="0"/>
              <a:t>кг</a:t>
            </a:r>
            <a:endParaRPr lang="ru-RU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7758"/>
            <a:ext cx="15240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24</a:t>
            </a:fld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75295" y="915104"/>
            <a:ext cx="610083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B050"/>
                </a:solidFill>
              </a:rPr>
              <a:t>Самый </a:t>
            </a:r>
            <a:r>
              <a:rPr lang="en-US" sz="1600" dirty="0" smtClean="0">
                <a:solidFill>
                  <a:srgbClr val="00B050"/>
                </a:solidFill>
              </a:rPr>
              <a:t>“</a:t>
            </a:r>
            <a:r>
              <a:rPr lang="ru-RU" sz="1600" dirty="0" smtClean="0">
                <a:solidFill>
                  <a:srgbClr val="00B050"/>
                </a:solidFill>
              </a:rPr>
              <a:t>простой</a:t>
            </a:r>
            <a:r>
              <a:rPr lang="en-US" sz="1600" dirty="0" smtClean="0">
                <a:solidFill>
                  <a:srgbClr val="00B050"/>
                </a:solidFill>
              </a:rPr>
              <a:t>”</a:t>
            </a:r>
            <a:r>
              <a:rPr lang="ru-RU" sz="1600" dirty="0" smtClean="0">
                <a:solidFill>
                  <a:srgbClr val="00B050"/>
                </a:solidFill>
              </a:rPr>
              <a:t> и неприхотливый до настроек биопластик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B050"/>
                </a:solidFill>
              </a:rPr>
              <a:t>Делается из кукурузы, является </a:t>
            </a:r>
            <a:r>
              <a:rPr lang="ru-RU" sz="1600" dirty="0" err="1" smtClean="0">
                <a:solidFill>
                  <a:srgbClr val="00B050"/>
                </a:solidFill>
              </a:rPr>
              <a:t>биоразлагаемым</a:t>
            </a:r>
            <a:endParaRPr lang="ru-RU" sz="1600" dirty="0">
              <a:solidFill>
                <a:srgbClr val="00B050"/>
              </a:solidFill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B050"/>
                </a:solidFill>
              </a:rPr>
              <a:t>Не токсичен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B050"/>
                </a:solidFill>
              </a:rPr>
              <a:t>Не даёт усадки при печати</a:t>
            </a:r>
          </a:p>
          <a:p>
            <a:pPr marL="542925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0000"/>
                </a:solidFill>
              </a:rPr>
              <a:t>Невысокая прочность на излом</a:t>
            </a:r>
            <a:r>
              <a:rPr lang="en-US" sz="1600" dirty="0" smtClean="0">
                <a:solidFill>
                  <a:srgbClr val="FF0000"/>
                </a:solidFill>
              </a:rPr>
              <a:t>; </a:t>
            </a:r>
            <a:r>
              <a:rPr lang="ru-RU" sz="1600" dirty="0" smtClean="0">
                <a:solidFill>
                  <a:srgbClr val="FF0000"/>
                </a:solidFill>
              </a:rPr>
              <a:t>хрупкий</a:t>
            </a:r>
          </a:p>
          <a:p>
            <a:pPr marL="542925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0000"/>
                </a:solidFill>
              </a:rPr>
              <a:t>Напечатанная деталь имеет выраженную слоистую структуру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600" dirty="0" smtClean="0"/>
              <a:t>Температура</a:t>
            </a:r>
            <a:r>
              <a:rPr lang="en-US" sz="1600" dirty="0" smtClean="0"/>
              <a:t> </a:t>
            </a:r>
            <a:r>
              <a:rPr lang="ru-RU" sz="1600" dirty="0" smtClean="0"/>
              <a:t>нагревателя: </a:t>
            </a:r>
            <a:r>
              <a:rPr lang="ru-RU" sz="1600" b="1" dirty="0" smtClean="0"/>
              <a:t>195 – 220°С</a:t>
            </a:r>
            <a:endParaRPr lang="en-US" sz="1600" b="1" dirty="0" smtClean="0"/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600" dirty="0" smtClean="0"/>
              <a:t>Температура стола: </a:t>
            </a:r>
            <a:r>
              <a:rPr lang="ru-RU" sz="1600" b="1" dirty="0" smtClean="0"/>
              <a:t>45 – 60°С</a:t>
            </a:r>
            <a:endParaRPr lang="ru-RU" sz="16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505838" y="3514070"/>
            <a:ext cx="6236964" cy="2939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B050"/>
                </a:solidFill>
              </a:rPr>
              <a:t>Самый дешевый пластик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B050"/>
                </a:solidFill>
              </a:rPr>
              <a:t>Не токсичен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B050"/>
                </a:solidFill>
              </a:rPr>
              <a:t>Распечатанные детали имеют более гладкую поверхность</a:t>
            </a:r>
          </a:p>
          <a:p>
            <a:pPr marL="542925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0000"/>
                </a:solidFill>
              </a:rPr>
              <a:t>Не </a:t>
            </a:r>
            <a:r>
              <a:rPr lang="ru-RU" sz="1600" dirty="0" err="1" smtClean="0">
                <a:solidFill>
                  <a:srgbClr val="FF0000"/>
                </a:solidFill>
              </a:rPr>
              <a:t>биоразлагаемый</a:t>
            </a:r>
            <a:endParaRPr lang="ru-RU" sz="1600" dirty="0" smtClean="0">
              <a:solidFill>
                <a:srgbClr val="FF0000"/>
              </a:solidFill>
            </a:endParaRPr>
          </a:p>
          <a:p>
            <a:pPr marL="542925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0000"/>
                </a:solidFill>
              </a:rPr>
              <a:t>Желательно использовать </a:t>
            </a:r>
            <a:r>
              <a:rPr lang="ru-RU" sz="1600" dirty="0" err="1" smtClean="0">
                <a:solidFill>
                  <a:srgbClr val="FF0000"/>
                </a:solidFill>
              </a:rPr>
              <a:t>термокамеру</a:t>
            </a:r>
            <a:r>
              <a:rPr lang="ru-RU" sz="1600" dirty="0" smtClean="0">
                <a:solidFill>
                  <a:srgbClr val="FF0000"/>
                </a:solidFill>
              </a:rPr>
              <a:t> во избежание усадки</a:t>
            </a:r>
          </a:p>
          <a:p>
            <a:pPr marL="542925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0000"/>
                </a:solidFill>
              </a:rPr>
              <a:t>Очень гигроскопичен, требует просушки</a:t>
            </a:r>
          </a:p>
          <a:p>
            <a:pPr marL="542925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0000"/>
                </a:solidFill>
              </a:rPr>
              <a:t>Не любит высокие скорости печати</a:t>
            </a:r>
          </a:p>
          <a:p>
            <a:pPr marL="542925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0000"/>
                </a:solidFill>
              </a:rPr>
              <a:t>Бывает сложно подобрать правильные настройки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600" dirty="0" smtClean="0"/>
              <a:t>Температура</a:t>
            </a:r>
            <a:r>
              <a:rPr lang="en-US" sz="1600" dirty="0" smtClean="0"/>
              <a:t> </a:t>
            </a:r>
            <a:r>
              <a:rPr lang="ru-RU" sz="1600" dirty="0" smtClean="0"/>
              <a:t>нагревателя: </a:t>
            </a:r>
            <a:r>
              <a:rPr lang="ru-RU" sz="1600" b="1" dirty="0" smtClean="0"/>
              <a:t>235 – 255°С</a:t>
            </a:r>
            <a:endParaRPr lang="en-US" sz="1600" b="1" dirty="0" smtClean="0"/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600" dirty="0" smtClean="0"/>
              <a:t>Температура стола: </a:t>
            </a:r>
            <a:r>
              <a:rPr lang="ru-RU" sz="1600" b="1" dirty="0" smtClean="0"/>
              <a:t>60 – 80°С</a:t>
            </a:r>
            <a:endParaRPr lang="ru-RU" sz="16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39552" y="3356992"/>
            <a:ext cx="803658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7544" y="5373216"/>
            <a:ext cx="1895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Внешне на катушке нити </a:t>
            </a:r>
            <a:r>
              <a:rPr lang="en-US" sz="1400" i="1" dirty="0" smtClean="0"/>
              <a:t>PLA, ABS, PETG </a:t>
            </a:r>
            <a:r>
              <a:rPr lang="ru-RU" sz="1400" i="1" dirty="0" smtClean="0"/>
              <a:t>и др. –  все выглядят одинаково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418145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Разновидности </a:t>
            </a:r>
            <a:r>
              <a:rPr lang="en-US" sz="2600" dirty="0" smtClean="0"/>
              <a:t>PLA</a:t>
            </a:r>
            <a:endParaRPr lang="ru-RU" sz="2600" dirty="0"/>
          </a:p>
        </p:txBody>
      </p:sp>
      <p:sp>
        <p:nvSpPr>
          <p:cNvPr id="19" name="TextBox 18"/>
          <p:cNvSpPr txBox="1"/>
          <p:nvPr/>
        </p:nvSpPr>
        <p:spPr>
          <a:xfrm>
            <a:off x="402300" y="836712"/>
            <a:ext cx="2222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HS</a:t>
            </a:r>
            <a:r>
              <a:rPr lang="ru-RU" sz="2400" b="1" dirty="0" smtClean="0"/>
              <a:t> (</a:t>
            </a:r>
            <a:r>
              <a:rPr lang="en-US" sz="2400" b="1" dirty="0" smtClean="0"/>
              <a:t>High Speed</a:t>
            </a:r>
            <a:r>
              <a:rPr lang="ru-RU" sz="2400" b="1" dirty="0" smtClean="0"/>
              <a:t>)</a:t>
            </a:r>
          </a:p>
          <a:p>
            <a:pPr algn="ctr"/>
            <a:r>
              <a:rPr lang="en-US" dirty="0" smtClean="0"/>
              <a:t>18</a:t>
            </a:r>
            <a:r>
              <a:rPr lang="ru-RU" dirty="0" smtClean="0"/>
              <a:t>00 </a:t>
            </a:r>
            <a:r>
              <a:rPr lang="ru-RU" dirty="0" err="1" smtClean="0"/>
              <a:t>руб</a:t>
            </a:r>
            <a:r>
              <a:rPr lang="en-US" dirty="0" smtClean="0"/>
              <a:t>./</a:t>
            </a:r>
            <a:r>
              <a:rPr lang="ru-RU" dirty="0" smtClean="0"/>
              <a:t>кг</a:t>
            </a:r>
            <a:endParaRPr lang="ru-RU" dirty="0"/>
          </a:p>
        </p:txBody>
      </p:sp>
      <p:sp>
        <p:nvSpPr>
          <p:cNvPr id="4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25</a:t>
            </a:fld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6316" y="3573016"/>
            <a:ext cx="20814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Содержит добавки для печати на </a:t>
            </a:r>
            <a:r>
              <a:rPr lang="ru-RU" sz="1600" b="1" dirty="0" smtClean="0"/>
              <a:t>высокой скорости</a:t>
            </a:r>
          </a:p>
          <a:p>
            <a:pPr marL="180000" indent="-180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Более </a:t>
            </a:r>
            <a:r>
              <a:rPr lang="ru-RU" sz="1600" b="1" dirty="0" smtClean="0"/>
              <a:t>высокая температура</a:t>
            </a:r>
            <a:r>
              <a:rPr lang="ru-RU" sz="1600" dirty="0" smtClean="0"/>
              <a:t> сопла</a:t>
            </a:r>
          </a:p>
          <a:p>
            <a:pPr marL="180000" indent="-180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Лучшая </a:t>
            </a:r>
            <a:r>
              <a:rPr lang="ru-RU" sz="1600" b="1" dirty="0" smtClean="0"/>
              <a:t>механическая стойкость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837991"/>
            <a:ext cx="23444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LW</a:t>
            </a:r>
            <a:r>
              <a:rPr lang="ru-RU" sz="2400" b="1" dirty="0" smtClean="0"/>
              <a:t> (</a:t>
            </a:r>
            <a:r>
              <a:rPr lang="en-US" sz="2400" b="1" dirty="0" smtClean="0"/>
              <a:t>Low Weight</a:t>
            </a:r>
            <a:r>
              <a:rPr lang="ru-RU" sz="2400" b="1" dirty="0" smtClean="0"/>
              <a:t>)</a:t>
            </a:r>
          </a:p>
          <a:p>
            <a:pPr algn="ctr"/>
            <a:r>
              <a:rPr lang="en-US" dirty="0" smtClean="0"/>
              <a:t>22</a:t>
            </a:r>
            <a:r>
              <a:rPr lang="ru-RU" dirty="0" smtClean="0"/>
              <a:t>00 </a:t>
            </a:r>
            <a:r>
              <a:rPr lang="ru-RU" dirty="0" err="1" smtClean="0"/>
              <a:t>руб</a:t>
            </a:r>
            <a:r>
              <a:rPr lang="en-US" dirty="0" smtClean="0"/>
              <a:t>./</a:t>
            </a:r>
            <a:r>
              <a:rPr lang="ru-RU" dirty="0" smtClean="0"/>
              <a:t>кг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127759" y="836712"/>
            <a:ext cx="13884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Silk</a:t>
            </a:r>
            <a:endParaRPr lang="ru-RU" sz="2400" b="1" dirty="0" smtClean="0"/>
          </a:p>
          <a:p>
            <a:pPr algn="ctr"/>
            <a:r>
              <a:rPr lang="en-US" dirty="0" smtClean="0"/>
              <a:t>16</a:t>
            </a:r>
            <a:r>
              <a:rPr lang="ru-RU" dirty="0" smtClean="0"/>
              <a:t>00 </a:t>
            </a:r>
            <a:r>
              <a:rPr lang="ru-RU" dirty="0" err="1" smtClean="0"/>
              <a:t>руб</a:t>
            </a:r>
            <a:r>
              <a:rPr lang="en-US" dirty="0" smtClean="0"/>
              <a:t>./</a:t>
            </a:r>
            <a:r>
              <a:rPr lang="ru-RU" dirty="0" smtClean="0"/>
              <a:t>кг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948264" y="858113"/>
            <a:ext cx="16321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Chameleon</a:t>
            </a:r>
            <a:endParaRPr lang="ru-RU" sz="2400" b="1" dirty="0" smtClean="0"/>
          </a:p>
          <a:p>
            <a:pPr algn="ctr"/>
            <a:r>
              <a:rPr lang="en-US" dirty="0" smtClean="0"/>
              <a:t>25</a:t>
            </a:r>
            <a:r>
              <a:rPr lang="ru-RU" dirty="0" smtClean="0"/>
              <a:t>00 </a:t>
            </a:r>
            <a:r>
              <a:rPr lang="ru-RU" dirty="0" err="1" smtClean="0"/>
              <a:t>руб</a:t>
            </a:r>
            <a:r>
              <a:rPr lang="en-US" dirty="0" smtClean="0"/>
              <a:t>./</a:t>
            </a:r>
            <a:r>
              <a:rPr lang="ru-RU" dirty="0" smtClean="0"/>
              <a:t>кг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66" y="1628800"/>
            <a:ext cx="1549378" cy="182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56" y="1633681"/>
            <a:ext cx="1549710" cy="181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82349"/>
            <a:ext cx="1435906" cy="182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689" y="1675710"/>
            <a:ext cx="1720775" cy="183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664768" y="3589273"/>
            <a:ext cx="2081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Имеет пористую структуру, соответственно, деталь </a:t>
            </a:r>
            <a:r>
              <a:rPr lang="ru-RU" sz="1600" b="1" dirty="0" smtClean="0"/>
              <a:t>меньше весит</a:t>
            </a:r>
            <a:r>
              <a:rPr lang="ru-RU" sz="1600" dirty="0" smtClean="0"/>
              <a:t> при том же объёме.</a:t>
            </a:r>
            <a:endParaRPr lang="ru-RU" sz="1600" b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4738621" y="3593782"/>
            <a:ext cx="208146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Имеет гладкую </a:t>
            </a:r>
            <a:r>
              <a:rPr lang="ru-RU" sz="1600" b="1" dirty="0" smtClean="0"/>
              <a:t>блестящую структуру</a:t>
            </a:r>
          </a:p>
          <a:p>
            <a:pPr marL="180000" indent="-180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 smtClean="0"/>
              <a:t>Хорошо гнётся</a:t>
            </a:r>
            <a:r>
              <a:rPr lang="ru-RU" sz="1600" dirty="0" smtClean="0"/>
              <a:t>, не такой ломкий как обычный </a:t>
            </a:r>
            <a:r>
              <a:rPr lang="en-US" sz="1600" dirty="0" smtClean="0"/>
              <a:t>PLA</a:t>
            </a:r>
            <a:endParaRPr lang="ru-RU" sz="16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6847342" y="3610277"/>
            <a:ext cx="208146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 smtClean="0"/>
              <a:t>Меняет цвет</a:t>
            </a:r>
            <a:r>
              <a:rPr lang="ru-RU" sz="1600" dirty="0" smtClean="0"/>
              <a:t> при изменении направления взгляда</a:t>
            </a:r>
          </a:p>
          <a:p>
            <a:pPr marL="180000" indent="-180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Может содержать </a:t>
            </a:r>
            <a:r>
              <a:rPr lang="ru-RU" sz="1600" b="1" dirty="0" smtClean="0"/>
              <a:t>блёстки</a:t>
            </a:r>
          </a:p>
        </p:txBody>
      </p:sp>
    </p:spTree>
    <p:extLst>
      <p:ext uri="{BB962C8B-B14F-4D97-AF65-F5344CB8AC3E}">
        <p14:creationId xmlns:p14="http://schemas.microsoft.com/office/powerpoint/2010/main" val="413107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Вперёд к серьезным инструментам – </a:t>
            </a:r>
            <a:r>
              <a:rPr lang="en-US" sz="2600" dirty="0" smtClean="0"/>
              <a:t>Orca Slicer</a:t>
            </a:r>
            <a:endParaRPr lang="ru-RU" sz="2600" dirty="0"/>
          </a:p>
        </p:txBody>
      </p:sp>
      <p:sp>
        <p:nvSpPr>
          <p:cNvPr id="4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26</a:t>
            </a:fld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182" y="836712"/>
            <a:ext cx="7712236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Если вы хотите получить максимальный контроль над принтером – вам нужен полнофункциональный </a:t>
            </a:r>
            <a:r>
              <a:rPr lang="ru-RU" sz="1600" dirty="0" err="1" smtClean="0"/>
              <a:t>слайсер</a:t>
            </a:r>
            <a:r>
              <a:rPr lang="ru-RU" sz="1600" dirty="0" smtClean="0"/>
              <a:t>. В случае с </a:t>
            </a:r>
            <a:r>
              <a:rPr lang="en-US" sz="1600" dirty="0" smtClean="0"/>
              <a:t>AD5M</a:t>
            </a:r>
            <a:r>
              <a:rPr lang="ru-RU" sz="1600" dirty="0" smtClean="0"/>
              <a:t> это</a:t>
            </a:r>
            <a:r>
              <a:rPr lang="en-US" sz="1600" dirty="0" smtClean="0"/>
              <a:t> </a:t>
            </a:r>
            <a:r>
              <a:rPr lang="en-US" sz="1600" b="1" dirty="0" smtClean="0"/>
              <a:t>Orca</a:t>
            </a:r>
            <a:r>
              <a:rPr lang="ru-RU" sz="1600" b="1" dirty="0" smtClean="0"/>
              <a:t> </a:t>
            </a:r>
            <a:r>
              <a:rPr lang="en-US" sz="1600" b="1" dirty="0" smtClean="0"/>
              <a:t>Slicer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Каждый производитель принтера предоставляет готовые профили для самых ходовых пластиков под какой-нибудь из этих </a:t>
            </a:r>
            <a:r>
              <a:rPr lang="ru-RU" sz="1600" dirty="0" err="1" smtClean="0"/>
              <a:t>слайсеров</a:t>
            </a:r>
            <a:r>
              <a:rPr lang="ru-RU" sz="16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4218" y="2060848"/>
            <a:ext cx="236424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Устанавливаем, запускаем</a:t>
            </a:r>
          </a:p>
          <a:p>
            <a:pPr marL="180000" indent="-1800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Создаём аккаунт для поддержки функций отправки заданий и мониторинга через облако.</a:t>
            </a:r>
          </a:p>
          <a:p>
            <a:pPr marL="180000" indent="-1800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Выбираем принтер из списка и указываем диаметр сопла.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38949"/>
            <a:ext cx="5760640" cy="434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Вперёд к серьезным инструментам – </a:t>
            </a:r>
            <a:r>
              <a:rPr lang="en-US" sz="2600" dirty="0" smtClean="0"/>
              <a:t>Orca Slicer</a:t>
            </a:r>
            <a:endParaRPr lang="ru-RU" sz="2600" dirty="0"/>
          </a:p>
        </p:txBody>
      </p:sp>
      <p:sp>
        <p:nvSpPr>
          <p:cNvPr id="4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27</a:t>
            </a:fld>
            <a:endParaRPr lang="ru-RU" sz="1400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8" y="1314748"/>
            <a:ext cx="6646782" cy="446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836712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Далее выбираем интересующие нас пластики:</a:t>
            </a:r>
          </a:p>
        </p:txBody>
      </p:sp>
    </p:spTree>
    <p:extLst>
      <p:ext uri="{BB962C8B-B14F-4D97-AF65-F5344CB8AC3E}">
        <p14:creationId xmlns:p14="http://schemas.microsoft.com/office/powerpoint/2010/main" val="53643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Вперёд к серьезным инструментам – </a:t>
            </a:r>
            <a:r>
              <a:rPr lang="en-US" sz="2600" dirty="0" smtClean="0"/>
              <a:t>Orca Slicer</a:t>
            </a:r>
            <a:endParaRPr lang="ru-RU" sz="2600" dirty="0"/>
          </a:p>
        </p:txBody>
      </p:sp>
      <p:sp>
        <p:nvSpPr>
          <p:cNvPr id="4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28</a:t>
            </a:fld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182" y="836712"/>
            <a:ext cx="7988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Загружаем профиль для выбранного пластика (берутся с сайта производителя)</a:t>
            </a:r>
            <a:endParaRPr lang="ru-RU" sz="1600" b="1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1" y="1317079"/>
            <a:ext cx="7621587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98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Вперёд к серьезным инструментам – </a:t>
            </a:r>
            <a:r>
              <a:rPr lang="en-US" sz="2600" dirty="0" smtClean="0"/>
              <a:t>Orca Slicer</a:t>
            </a:r>
            <a:endParaRPr lang="ru-RU" sz="2600" dirty="0"/>
          </a:p>
        </p:txBody>
      </p:sp>
      <p:sp>
        <p:nvSpPr>
          <p:cNvPr id="4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29</a:t>
            </a:fld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182" y="836712"/>
            <a:ext cx="798825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1600" dirty="0" smtClean="0"/>
              <a:t>Orca </a:t>
            </a:r>
            <a:r>
              <a:rPr lang="ru-RU" sz="1600" dirty="0" smtClean="0"/>
              <a:t>умеет отправлять задания и </a:t>
            </a:r>
            <a:r>
              <a:rPr lang="ru-RU" sz="1600" dirty="0" err="1" smtClean="0"/>
              <a:t>мониторить</a:t>
            </a:r>
            <a:r>
              <a:rPr lang="ru-RU" sz="1600" dirty="0" smtClean="0"/>
              <a:t> процесс не только в локальной сети, но и через облако.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Есть мобильное приложение.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3" y="1839813"/>
            <a:ext cx="7621587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6220" y="6001543"/>
            <a:ext cx="47038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i="1" dirty="0" smtClean="0"/>
              <a:t>Камера внутри принтера покажет, как идёт печать</a:t>
            </a:r>
            <a:endParaRPr lang="ru-RU" sz="1500" i="1" dirty="0"/>
          </a:p>
        </p:txBody>
      </p:sp>
    </p:spTree>
    <p:extLst>
      <p:ext uri="{BB962C8B-B14F-4D97-AF65-F5344CB8AC3E}">
        <p14:creationId xmlns:p14="http://schemas.microsoft.com/office/powerpoint/2010/main" val="18777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96" y="2635027"/>
            <a:ext cx="3746376" cy="360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Что такое </a:t>
            </a:r>
            <a:r>
              <a:rPr lang="en-US" sz="2600" dirty="0" smtClean="0"/>
              <a:t>FDM/FFF?</a:t>
            </a:r>
            <a:endParaRPr lang="ru-RU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836712"/>
            <a:ext cx="81369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b="1" dirty="0" smtClean="0"/>
              <a:t>FDM</a:t>
            </a:r>
            <a:r>
              <a:rPr lang="en-US" sz="1500" dirty="0" smtClean="0"/>
              <a:t> (</a:t>
            </a:r>
            <a:r>
              <a:rPr lang="en-US" sz="1500" dirty="0"/>
              <a:t>Fused Deposition Modeling</a:t>
            </a:r>
            <a:r>
              <a:rPr lang="en-US" sz="1500" dirty="0" smtClean="0"/>
              <a:t>) – </a:t>
            </a:r>
            <a:r>
              <a:rPr lang="ru-RU" sz="1500" dirty="0" smtClean="0"/>
              <a:t>моделирование </a:t>
            </a:r>
            <a:r>
              <a:rPr lang="ru-RU" sz="1500" dirty="0"/>
              <a:t>методом послойного </a:t>
            </a:r>
            <a:r>
              <a:rPr lang="ru-RU" sz="1500" dirty="0" smtClean="0"/>
              <a:t>наплавления (в данном </a:t>
            </a:r>
            <a:r>
              <a:rPr lang="ru-RU" sz="1500" dirty="0" smtClean="0"/>
              <a:t>случае</a:t>
            </a:r>
            <a:r>
              <a:rPr lang="en-US" sz="1500" dirty="0" smtClean="0"/>
              <a:t> – </a:t>
            </a:r>
            <a:r>
              <a:rPr lang="ru-RU" sz="1500" dirty="0" smtClean="0"/>
              <a:t>пластика </a:t>
            </a:r>
            <a:r>
              <a:rPr lang="ru-RU" sz="1500" dirty="0" smtClean="0"/>
              <a:t>с различными присадками) – это технология компании </a:t>
            </a:r>
            <a:r>
              <a:rPr lang="en-US" sz="1500" dirty="0" err="1" smtClean="0"/>
              <a:t>Stratasys</a:t>
            </a:r>
            <a:r>
              <a:rPr lang="ru-RU" sz="1500" dirty="0" smtClean="0"/>
              <a:t>, запатентованная в 1989г.</a:t>
            </a:r>
            <a:endParaRPr lang="en-US" sz="15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500" b="1" dirty="0" smtClean="0"/>
              <a:t>FFF</a:t>
            </a:r>
            <a:r>
              <a:rPr lang="en-US" sz="1500" dirty="0" smtClean="0"/>
              <a:t> (</a:t>
            </a:r>
            <a:r>
              <a:rPr lang="ru-RU" sz="1500" dirty="0" err="1" smtClean="0"/>
              <a:t>Fused</a:t>
            </a:r>
            <a:r>
              <a:rPr lang="ru-RU" sz="1500" dirty="0" smtClean="0"/>
              <a:t> </a:t>
            </a:r>
            <a:r>
              <a:rPr lang="ru-RU" sz="1500" dirty="0" err="1"/>
              <a:t>Filament</a:t>
            </a:r>
            <a:r>
              <a:rPr lang="ru-RU" sz="1500" dirty="0"/>
              <a:t> </a:t>
            </a:r>
            <a:r>
              <a:rPr lang="ru-RU" sz="1500" dirty="0" err="1" smtClean="0"/>
              <a:t>Fabrication</a:t>
            </a:r>
            <a:r>
              <a:rPr lang="en-US" sz="1500" dirty="0" smtClean="0"/>
              <a:t>) –</a:t>
            </a:r>
            <a:r>
              <a:rPr lang="ru-RU" sz="1500" dirty="0"/>
              <a:t> </a:t>
            </a:r>
            <a:r>
              <a:rPr lang="ru-RU" sz="1500" dirty="0" smtClean="0"/>
              <a:t>послойное наплавление</a:t>
            </a:r>
            <a:r>
              <a:rPr lang="en-US" sz="1500" dirty="0" smtClean="0"/>
              <a:t> </a:t>
            </a:r>
            <a:r>
              <a:rPr lang="ru-RU" sz="1500" dirty="0" err="1" smtClean="0"/>
              <a:t>филамента</a:t>
            </a:r>
            <a:r>
              <a:rPr lang="ru-RU" sz="1500" dirty="0" smtClean="0"/>
              <a:t> – было придумано для обхода патента на </a:t>
            </a:r>
            <a:r>
              <a:rPr lang="en-US" sz="1500" dirty="0" smtClean="0"/>
              <a:t>FDM</a:t>
            </a:r>
            <a:r>
              <a:rPr lang="ru-RU" sz="1500" dirty="0" smtClean="0"/>
              <a:t> сотрудниками проекта </a:t>
            </a:r>
            <a:r>
              <a:rPr lang="ru-RU" sz="1500" dirty="0" err="1"/>
              <a:t>RepRap</a:t>
            </a:r>
            <a:r>
              <a:rPr lang="ru-RU" sz="1500" dirty="0"/>
              <a:t> в 2005 </a:t>
            </a:r>
            <a:r>
              <a:rPr lang="ru-RU" sz="1500" dirty="0" smtClean="0"/>
              <a:t>году. В 2009 году срок действия патента на </a:t>
            </a:r>
            <a:r>
              <a:rPr lang="en-US" sz="1500" dirty="0" smtClean="0"/>
              <a:t>FDM </a:t>
            </a:r>
            <a:r>
              <a:rPr lang="ru-RU" sz="1500" dirty="0" smtClean="0"/>
              <a:t>истёк, после чего </a:t>
            </a:r>
            <a:r>
              <a:rPr lang="en-US" sz="1500" dirty="0" smtClean="0"/>
              <a:t>3D</a:t>
            </a:r>
            <a:r>
              <a:rPr lang="ru-RU" sz="1500" dirty="0" smtClean="0"/>
              <a:t>-принтеры резко подешевели и начали широко распространяться на потребительском рынке.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3</a:t>
            </a:fld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636912"/>
            <a:ext cx="467856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500" dirty="0" smtClean="0"/>
              <a:t>Суть обеих технологий проста: материал подаётся в </a:t>
            </a:r>
            <a:r>
              <a:rPr lang="ru-RU" sz="1500" dirty="0"/>
              <a:t>экструдер, где нагревается и расплавляется. </a:t>
            </a:r>
            <a:r>
              <a:rPr lang="ru-RU" sz="1500" dirty="0" smtClean="0"/>
              <a:t>Экструдер выдавливает горячий материал на подогретый стол через сопло малого диаметра. Такая печать может выполняться и на открытой среде, но лучше иметь закрытую камеру с системой терморегуляции – это улучшит адгезию, защитит материал от внешней среды и упростит контроль режима работы и свойств изделия.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500" dirty="0" smtClean="0"/>
              <a:t>Собственно,</a:t>
            </a:r>
            <a:r>
              <a:rPr lang="en-US" sz="1500" dirty="0" smtClean="0"/>
              <a:t> </a:t>
            </a:r>
            <a:r>
              <a:rPr lang="ru-RU" sz="1500" dirty="0" smtClean="0"/>
              <a:t>наличие закрытой</a:t>
            </a:r>
            <a:r>
              <a:rPr lang="en-US" sz="1500" dirty="0" smtClean="0"/>
              <a:t> </a:t>
            </a:r>
            <a:r>
              <a:rPr lang="ru-RU" sz="1500" dirty="0" err="1" smtClean="0"/>
              <a:t>термокамеры</a:t>
            </a:r>
            <a:r>
              <a:rPr lang="ru-RU" sz="1500" dirty="0" smtClean="0"/>
              <a:t> – это и есть ключевой параметр, отличающий F</a:t>
            </a:r>
            <a:r>
              <a:rPr lang="en-US" sz="1500" dirty="0" smtClean="0"/>
              <a:t>DM</a:t>
            </a:r>
            <a:r>
              <a:rPr lang="ru-RU" sz="1500" dirty="0" smtClean="0"/>
              <a:t>-принтеры от </a:t>
            </a:r>
            <a:r>
              <a:rPr lang="en-US" sz="1500" dirty="0" smtClean="0"/>
              <a:t>FFF.</a:t>
            </a:r>
            <a:endParaRPr lang="ru-RU" sz="15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500" dirty="0" smtClean="0"/>
              <a:t>Также </a:t>
            </a:r>
            <a:r>
              <a:rPr lang="en-US" sz="1500" dirty="0" smtClean="0"/>
              <a:t>FFF-</a:t>
            </a:r>
            <a:r>
              <a:rPr lang="ru-RU" sz="1500" dirty="0" smtClean="0"/>
              <a:t>принтеры используют </a:t>
            </a:r>
            <a:r>
              <a:rPr lang="en-US" sz="1500" dirty="0" smtClean="0"/>
              <a:t>“</a:t>
            </a:r>
            <a:r>
              <a:rPr lang="ru-RU" sz="1500" dirty="0" smtClean="0"/>
              <a:t>обычные</a:t>
            </a:r>
            <a:r>
              <a:rPr lang="en-US" sz="1500" dirty="0" smtClean="0"/>
              <a:t>” </a:t>
            </a:r>
            <a:r>
              <a:rPr lang="ru-RU" sz="1500" dirty="0" smtClean="0"/>
              <a:t>пластики: </a:t>
            </a:r>
            <a:r>
              <a:rPr lang="en-US" sz="1500" dirty="0" smtClean="0"/>
              <a:t>PLA, ABS, PETG, </a:t>
            </a:r>
            <a:r>
              <a:rPr lang="ru-RU" sz="1500" dirty="0" smtClean="0"/>
              <a:t>тогда как </a:t>
            </a:r>
            <a:r>
              <a:rPr lang="en-US" sz="1500" dirty="0" smtClean="0"/>
              <a:t>FDM </a:t>
            </a:r>
            <a:r>
              <a:rPr lang="ru-RU" sz="1500" dirty="0" smtClean="0"/>
              <a:t>могут работать с более экзотическими: нейлоном, </a:t>
            </a:r>
            <a:r>
              <a:rPr lang="en-US" sz="1500" dirty="0" smtClean="0"/>
              <a:t>TPU, PVA </a:t>
            </a:r>
            <a:r>
              <a:rPr lang="ru-RU" sz="1500" dirty="0" smtClean="0"/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2665402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Пора разбираться в настройках </a:t>
            </a:r>
            <a:r>
              <a:rPr lang="en-US" sz="2600" dirty="0" smtClean="0"/>
              <a:t>Orca Slicer</a:t>
            </a:r>
            <a:endParaRPr lang="ru-RU" sz="2600" dirty="0"/>
          </a:p>
        </p:txBody>
      </p:sp>
      <p:sp>
        <p:nvSpPr>
          <p:cNvPr id="4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30</a:t>
            </a:fld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182" y="836712"/>
            <a:ext cx="771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600" b="1" dirty="0" smtClean="0"/>
              <a:t>Стоит ли однозначно доверять профилям от производителя – не всегда!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3" y="1268760"/>
            <a:ext cx="6010525" cy="452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6216" y="1340768"/>
            <a:ext cx="1833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Профили для одного и того же принтера, для одного и того же пластика в </a:t>
            </a:r>
            <a:r>
              <a:rPr lang="en-US" sz="1600" b="1" dirty="0" smtClean="0"/>
              <a:t>Orca</a:t>
            </a:r>
            <a:r>
              <a:rPr lang="en-US" sz="1600" dirty="0" smtClean="0"/>
              <a:t> </a:t>
            </a:r>
            <a:r>
              <a:rPr lang="ru-RU" sz="1600" dirty="0" smtClean="0"/>
              <a:t>и </a:t>
            </a:r>
            <a:r>
              <a:rPr lang="en-US" sz="1600" b="1" dirty="0" smtClean="0"/>
              <a:t>Flash Print</a:t>
            </a:r>
            <a:r>
              <a:rPr lang="en-US" sz="1600" dirty="0" smtClean="0"/>
              <a:t> </a:t>
            </a:r>
            <a:r>
              <a:rPr lang="ru-RU" sz="1600" dirty="0" smtClean="0"/>
              <a:t>отличаются!</a:t>
            </a:r>
          </a:p>
          <a:p>
            <a:endParaRPr lang="ru-RU" sz="1600" dirty="0" smtClean="0"/>
          </a:p>
          <a:p>
            <a:r>
              <a:rPr lang="ru-RU" sz="1600" dirty="0" smtClean="0"/>
              <a:t>Например, тут стоит очень высокий обдув для </a:t>
            </a:r>
            <a:r>
              <a:rPr lang="en-US" sz="1600" dirty="0" smtClean="0"/>
              <a:t>PETG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3635896" y="3529386"/>
            <a:ext cx="2880320" cy="547686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09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Пора разбираться в настройках </a:t>
            </a:r>
            <a:r>
              <a:rPr lang="en-US" sz="2600" dirty="0" smtClean="0"/>
              <a:t>Orca Slicer</a:t>
            </a:r>
            <a:endParaRPr lang="ru-RU" sz="2600" dirty="0"/>
          </a:p>
        </p:txBody>
      </p:sp>
      <p:sp>
        <p:nvSpPr>
          <p:cNvPr id="4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31</a:t>
            </a:fld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182" y="836712"/>
            <a:ext cx="771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600" b="1" dirty="0" smtClean="0"/>
              <a:t>Стоит ли однозначно доверять профилям от производителя – не всегда!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88024" y="1916832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 тут слишком слабый ретракт (втягивание пластика при перемещении экструдера)</a:t>
            </a:r>
            <a:endParaRPr lang="ru-RU" sz="1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312326" y="2204864"/>
            <a:ext cx="403690" cy="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19" y="1477120"/>
            <a:ext cx="348615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45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Вернёмся к настройкам - Качество</a:t>
            </a:r>
            <a:endParaRPr lang="ru-RU" sz="2600" dirty="0"/>
          </a:p>
        </p:txBody>
      </p:sp>
      <p:sp>
        <p:nvSpPr>
          <p:cNvPr id="4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32</a:t>
            </a:fld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182" y="836712"/>
            <a:ext cx="77122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Сопло 0.4 мм имеет три </a:t>
            </a:r>
            <a:r>
              <a:rPr lang="ru-RU" sz="1600" dirty="0" err="1" smtClean="0"/>
              <a:t>пресета</a:t>
            </a:r>
            <a:r>
              <a:rPr lang="ru-RU" sz="1600" dirty="0" smtClean="0"/>
              <a:t> качества печати:</a:t>
            </a:r>
          </a:p>
          <a:p>
            <a:pPr marL="447675">
              <a:spcAft>
                <a:spcPts val="400"/>
              </a:spcAft>
            </a:pPr>
            <a:r>
              <a:rPr lang="ru-RU" sz="1600" b="1" dirty="0" smtClean="0"/>
              <a:t>Грубый</a:t>
            </a:r>
            <a:r>
              <a:rPr lang="ru-RU" sz="1600" dirty="0" smtClean="0"/>
              <a:t> (высота слоя 0.24 мм)</a:t>
            </a:r>
          </a:p>
          <a:p>
            <a:pPr marL="447675">
              <a:spcAft>
                <a:spcPts val="400"/>
              </a:spcAft>
            </a:pPr>
            <a:r>
              <a:rPr lang="ru-RU" sz="1600" b="1" dirty="0" smtClean="0"/>
              <a:t>Нормальный</a:t>
            </a:r>
            <a:r>
              <a:rPr lang="ru-RU" sz="1600" dirty="0" smtClean="0"/>
              <a:t> (высота слоя 0.2 мм)</a:t>
            </a:r>
          </a:p>
          <a:p>
            <a:pPr marL="447675">
              <a:spcAft>
                <a:spcPts val="400"/>
              </a:spcAft>
            </a:pPr>
            <a:r>
              <a:rPr lang="ru-RU" sz="1600" b="1" dirty="0" smtClean="0"/>
              <a:t>Точный</a:t>
            </a:r>
            <a:r>
              <a:rPr lang="ru-RU" sz="1600" dirty="0" smtClean="0"/>
              <a:t> (высота слоя 0.12 мм)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11960" y="2103879"/>
            <a:ext cx="396044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ru-RU" sz="1600" dirty="0" smtClean="0"/>
              <a:t>При этом толщины линий настраиваются раздельно для разных участков модели.</a:t>
            </a:r>
          </a:p>
          <a:p>
            <a:pPr marL="252000" indent="-252000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ru-RU" sz="1600" dirty="0" smtClean="0"/>
              <a:t>Эти параметры берутся из </a:t>
            </a:r>
            <a:r>
              <a:rPr lang="ru-RU" sz="1600" dirty="0" err="1" smtClean="0"/>
              <a:t>пресета</a:t>
            </a:r>
            <a:r>
              <a:rPr lang="ru-RU" sz="1600" dirty="0" smtClean="0"/>
              <a:t>, и их можно не трогать.</a:t>
            </a:r>
            <a:endParaRPr lang="ru-RU" sz="1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1" y="2132856"/>
            <a:ext cx="35337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23928" y="3689881"/>
            <a:ext cx="3960440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/>
              <a:t>По умолчанию</a:t>
            </a:r>
          </a:p>
          <a:p>
            <a:pPr>
              <a:spcAft>
                <a:spcPts val="300"/>
              </a:spcAft>
            </a:pPr>
            <a:r>
              <a:rPr lang="ru-RU" sz="1600" dirty="0" smtClean="0"/>
              <a:t>Первый слой</a:t>
            </a:r>
          </a:p>
          <a:p>
            <a:pPr>
              <a:spcAft>
                <a:spcPts val="300"/>
              </a:spcAft>
            </a:pPr>
            <a:r>
              <a:rPr lang="ru-RU" sz="1600" dirty="0" smtClean="0"/>
              <a:t>Внешняя стенка</a:t>
            </a:r>
          </a:p>
          <a:p>
            <a:pPr>
              <a:spcAft>
                <a:spcPts val="300"/>
              </a:spcAft>
            </a:pPr>
            <a:r>
              <a:rPr lang="ru-RU" sz="1600" dirty="0" smtClean="0"/>
              <a:t>Внутренняя стенка</a:t>
            </a:r>
          </a:p>
          <a:p>
            <a:pPr>
              <a:spcAft>
                <a:spcPts val="300"/>
              </a:spcAft>
            </a:pPr>
            <a:r>
              <a:rPr lang="ru-RU" sz="1600" dirty="0" smtClean="0"/>
              <a:t>Верхняя поверхность</a:t>
            </a:r>
          </a:p>
          <a:p>
            <a:pPr>
              <a:spcAft>
                <a:spcPts val="300"/>
              </a:spcAft>
            </a:pPr>
            <a:r>
              <a:rPr lang="ru-RU" sz="1600" dirty="0" smtClean="0"/>
              <a:t>Внутреннее разреженное заполнение</a:t>
            </a:r>
          </a:p>
          <a:p>
            <a:pPr>
              <a:spcAft>
                <a:spcPts val="300"/>
              </a:spcAft>
            </a:pPr>
            <a:r>
              <a:rPr lang="ru-RU" sz="1600" dirty="0" smtClean="0"/>
              <a:t>Внутреннее сплошное заполнение</a:t>
            </a:r>
          </a:p>
          <a:p>
            <a:pPr>
              <a:spcAft>
                <a:spcPts val="300"/>
              </a:spcAft>
            </a:pPr>
            <a:r>
              <a:rPr lang="ru-RU" sz="1600" dirty="0" smtClean="0"/>
              <a:t>Поддержки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5408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60" y="1381546"/>
            <a:ext cx="3581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2" y="1268760"/>
            <a:ext cx="357187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Вернёмся к настройкам - Прочность</a:t>
            </a:r>
            <a:endParaRPr lang="ru-RU" sz="2600" dirty="0"/>
          </a:p>
        </p:txBody>
      </p:sp>
      <p:sp>
        <p:nvSpPr>
          <p:cNvPr id="4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33</a:t>
            </a:fld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182" y="836712"/>
            <a:ext cx="771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Прочность зависит от процента и паттерна заполнения детали пластиком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55976" y="5107250"/>
            <a:ext cx="2736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i="1" dirty="0" smtClean="0"/>
              <a:t>Как заполнять верхнюю и нижнюю поверхности</a:t>
            </a:r>
            <a:endParaRPr lang="ru-RU" sz="15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4171146"/>
            <a:ext cx="2736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400"/>
              </a:spcAft>
            </a:pPr>
            <a:r>
              <a:rPr lang="ru-RU" sz="1500" i="1" dirty="0" smtClean="0"/>
              <a:t>Как заполнять деталь внутри</a:t>
            </a:r>
            <a:endParaRPr lang="ru-RU" sz="15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5805264"/>
            <a:ext cx="6120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ru-RU" sz="1500" dirty="0" smtClean="0"/>
              <a:t>Самый важный параметр тут – </a:t>
            </a:r>
            <a:r>
              <a:rPr lang="en-US" sz="1500" b="1" dirty="0" smtClean="0">
                <a:solidFill>
                  <a:srgbClr val="7030A0"/>
                </a:solidFill>
              </a:rPr>
              <a:t>Sparse Infill density</a:t>
            </a:r>
            <a:r>
              <a:rPr lang="en-US" sz="1500" dirty="0" smtClean="0"/>
              <a:t> – </a:t>
            </a:r>
            <a:r>
              <a:rPr lang="ru-RU" sz="1500" dirty="0" smtClean="0"/>
              <a:t>плотность разреженного заполнения. По умолчанию обычно это 15</a:t>
            </a:r>
            <a:r>
              <a:rPr lang="en-US" sz="1500" dirty="0" smtClean="0"/>
              <a:t>-25%</a:t>
            </a:r>
            <a:endParaRPr lang="ru-RU" sz="15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3923928" y="4077073"/>
            <a:ext cx="2736304" cy="1584176"/>
            <a:chOff x="3923928" y="4077073"/>
            <a:chExt cx="2736304" cy="1584176"/>
          </a:xfrm>
        </p:grpSpPr>
        <p:cxnSp>
          <p:nvCxnSpPr>
            <p:cNvPr id="5" name="Прямая со стрелкой 4"/>
            <p:cNvCxnSpPr/>
            <p:nvPr/>
          </p:nvCxnSpPr>
          <p:spPr>
            <a:xfrm flipH="1" flipV="1">
              <a:off x="3923928" y="4077073"/>
              <a:ext cx="404372" cy="158417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4328300" y="5661249"/>
              <a:ext cx="2331932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6021660" y="3140968"/>
            <a:ext cx="2162758" cy="1606625"/>
            <a:chOff x="6021660" y="3140968"/>
            <a:chExt cx="2162758" cy="1606625"/>
          </a:xfrm>
        </p:grpSpPr>
        <p:cxnSp>
          <p:nvCxnSpPr>
            <p:cNvPr id="15" name="Прямая со стрелкой 14"/>
            <p:cNvCxnSpPr/>
            <p:nvPr/>
          </p:nvCxnSpPr>
          <p:spPr>
            <a:xfrm flipH="1" flipV="1">
              <a:off x="7780046" y="3140968"/>
              <a:ext cx="404372" cy="158417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6021660" y="4747593"/>
              <a:ext cx="2162758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>
            <a:off x="4355977" y="1700808"/>
            <a:ext cx="3424070" cy="299065"/>
          </a:xfrm>
          <a:prstGeom prst="rect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03648" y="1688757"/>
            <a:ext cx="27363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i="1" dirty="0" smtClean="0">
                <a:solidFill>
                  <a:srgbClr val="FF0000"/>
                </a:solidFill>
              </a:rPr>
              <a:t>Сколько будет слоёв у стенки</a:t>
            </a:r>
            <a:endParaRPr lang="ru-RU" sz="1500" i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1999873"/>
            <a:ext cx="1198354" cy="29906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2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2" y="1204262"/>
            <a:ext cx="311467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Вернёмся к настройкам - Скорость</a:t>
            </a:r>
            <a:endParaRPr lang="ru-RU" sz="2600" dirty="0"/>
          </a:p>
        </p:txBody>
      </p:sp>
      <p:sp>
        <p:nvSpPr>
          <p:cNvPr id="4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34</a:t>
            </a:fld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182" y="836712"/>
            <a:ext cx="771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Всегда хочется печатать побыстрее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91880" y="3753907"/>
            <a:ext cx="3960440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dirty="0" smtClean="0"/>
              <a:t>Скорость печати внутренних стенок</a:t>
            </a:r>
          </a:p>
          <a:p>
            <a:pPr>
              <a:spcAft>
                <a:spcPts val="400"/>
              </a:spcAft>
            </a:pPr>
            <a:r>
              <a:rPr lang="ru-RU" sz="1500" dirty="0" smtClean="0"/>
              <a:t>Скорость печати наружных стенок</a:t>
            </a:r>
          </a:p>
          <a:p>
            <a:pPr>
              <a:spcAft>
                <a:spcPts val="400"/>
              </a:spcAft>
            </a:pPr>
            <a:r>
              <a:rPr lang="ru-RU" sz="1500" dirty="0" smtClean="0"/>
              <a:t>Скорость печати мелких замкнутых контуров</a:t>
            </a:r>
            <a:endParaRPr lang="ru-RU" sz="1500" dirty="0"/>
          </a:p>
        </p:txBody>
      </p:sp>
      <p:sp>
        <p:nvSpPr>
          <p:cNvPr id="27" name="TextBox 26"/>
          <p:cNvSpPr txBox="1"/>
          <p:nvPr/>
        </p:nvSpPr>
        <p:spPr>
          <a:xfrm>
            <a:off x="3563888" y="1911315"/>
            <a:ext cx="34091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i="1" dirty="0" smtClean="0">
                <a:solidFill>
                  <a:srgbClr val="FF0000"/>
                </a:solidFill>
              </a:rPr>
              <a:t>Первый слой медленно – чтобы пластик хорошо прилип к столу</a:t>
            </a:r>
            <a:endParaRPr lang="ru-RU" sz="1500" i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1559" y="1911315"/>
            <a:ext cx="2975298" cy="58158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491880" y="5085184"/>
            <a:ext cx="46925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dirty="0" smtClean="0"/>
              <a:t>Скорость печати при неравномерном заполнении</a:t>
            </a:r>
          </a:p>
          <a:p>
            <a:pPr>
              <a:spcAft>
                <a:spcPts val="400"/>
              </a:spcAft>
            </a:pPr>
            <a:r>
              <a:rPr lang="ru-RU" sz="1500" dirty="0" smtClean="0"/>
              <a:t>Скорость печати при равномерном заполнении</a:t>
            </a:r>
          </a:p>
          <a:p>
            <a:pPr>
              <a:spcAft>
                <a:spcPts val="400"/>
              </a:spcAft>
            </a:pPr>
            <a:r>
              <a:rPr lang="ru-RU" sz="1500" dirty="0" smtClean="0"/>
              <a:t>Скорость печати верхней грани</a:t>
            </a:r>
          </a:p>
          <a:p>
            <a:pPr>
              <a:spcAft>
                <a:spcPts val="400"/>
              </a:spcAft>
            </a:pPr>
            <a:r>
              <a:rPr lang="ru-RU" sz="1500" dirty="0" smtClean="0"/>
              <a:t>Скорость заполнения </a:t>
            </a:r>
            <a:r>
              <a:rPr lang="ru-RU" sz="1500" dirty="0" smtClean="0"/>
              <a:t>пустот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88705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91477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Вернёмся к настройкам - Поддержки</a:t>
            </a:r>
            <a:endParaRPr lang="ru-RU" sz="2600" dirty="0"/>
          </a:p>
        </p:txBody>
      </p:sp>
      <p:sp>
        <p:nvSpPr>
          <p:cNvPr id="4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35</a:t>
            </a:fld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182" y="836712"/>
            <a:ext cx="771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Настройки печати поддержек и других </a:t>
            </a:r>
            <a:r>
              <a:rPr lang="ru-RU" sz="1600" dirty="0" err="1" smtClean="0"/>
              <a:t>суперструктур</a:t>
            </a:r>
            <a:endParaRPr lang="ru-RU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852199" y="4531186"/>
            <a:ext cx="1980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dirty="0" smtClean="0"/>
              <a:t>Создать под моделью </a:t>
            </a:r>
            <a:r>
              <a:rPr lang="en-US" sz="1500" dirty="0" smtClean="0"/>
              <a:t>“</a:t>
            </a:r>
            <a:r>
              <a:rPr lang="ru-RU" sz="1500" dirty="0" smtClean="0"/>
              <a:t>леса</a:t>
            </a:r>
            <a:r>
              <a:rPr lang="en-US" sz="1500" dirty="0" smtClean="0"/>
              <a:t>”</a:t>
            </a:r>
            <a:r>
              <a:rPr lang="ru-RU" sz="1500" dirty="0"/>
              <a:t> </a:t>
            </a:r>
            <a:r>
              <a:rPr lang="ru-RU" sz="1500" dirty="0" smtClean="0"/>
              <a:t>для большей структурной прочности и адгезии</a:t>
            </a:r>
            <a:endParaRPr lang="ru-RU" sz="1500" dirty="0"/>
          </a:p>
        </p:txBody>
      </p:sp>
      <p:sp>
        <p:nvSpPr>
          <p:cNvPr id="27" name="TextBox 26"/>
          <p:cNvSpPr txBox="1"/>
          <p:nvPr/>
        </p:nvSpPr>
        <p:spPr>
          <a:xfrm>
            <a:off x="2915816" y="1668433"/>
            <a:ext cx="18146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i="1" dirty="0" smtClean="0">
                <a:solidFill>
                  <a:srgbClr val="FF0000"/>
                </a:solidFill>
              </a:rPr>
              <a:t>По умолчанию поддержки выключены</a:t>
            </a:r>
            <a:endParaRPr lang="ru-RU" sz="1500" i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55775" y="2060848"/>
            <a:ext cx="360041" cy="28803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15816" y="3789040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i="1" dirty="0" smtClean="0">
                <a:solidFill>
                  <a:srgbClr val="FF0000"/>
                </a:solidFill>
              </a:rPr>
              <a:t>Создавать поддержки только от стола</a:t>
            </a:r>
            <a:endParaRPr lang="ru-RU" sz="1500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67792" y="3789040"/>
            <a:ext cx="360041" cy="28803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164" y="2492896"/>
            <a:ext cx="3487292" cy="154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64088" y="1425937"/>
            <a:ext cx="3168352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b="1" dirty="0" smtClean="0"/>
              <a:t>А так ли нужны поддержки?</a:t>
            </a:r>
          </a:p>
          <a:p>
            <a:pPr>
              <a:spcAft>
                <a:spcPts val="400"/>
              </a:spcAft>
            </a:pPr>
            <a:r>
              <a:rPr lang="ru-RU" sz="1500" dirty="0" smtClean="0"/>
              <a:t>Например, такая модель печатается вообще без поддержек – исключительно за счёт </a:t>
            </a:r>
            <a:r>
              <a:rPr lang="en-US" sz="1500" dirty="0" smtClean="0"/>
              <a:t>“</a:t>
            </a:r>
            <a:r>
              <a:rPr lang="ru-RU" sz="1500" dirty="0" smtClean="0"/>
              <a:t>мостов</a:t>
            </a:r>
            <a:r>
              <a:rPr lang="en-US" sz="1500" dirty="0" smtClean="0"/>
              <a:t>”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93695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Основные проблемы при печати</a:t>
            </a:r>
            <a:endParaRPr lang="ru-RU" sz="2600" dirty="0"/>
          </a:p>
        </p:txBody>
      </p:sp>
      <p:sp>
        <p:nvSpPr>
          <p:cNvPr id="4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36</a:t>
            </a:fld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182" y="836712"/>
            <a:ext cx="771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ru-RU" b="1" dirty="0" smtClean="0"/>
              <a:t>Плохая адгезия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84" y="1207617"/>
            <a:ext cx="5832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ru-RU" sz="1500" b="1" dirty="0" smtClean="0"/>
              <a:t>Адгезия</a:t>
            </a:r>
            <a:r>
              <a:rPr lang="ru-RU" sz="1500" dirty="0" smtClean="0"/>
              <a:t> – это слипание слоёв пластика. В контексте </a:t>
            </a:r>
            <a:r>
              <a:rPr lang="en-US" sz="1500" dirty="0" smtClean="0"/>
              <a:t>3D-</a:t>
            </a:r>
            <a:r>
              <a:rPr lang="ru-RU" sz="1500" dirty="0" smtClean="0"/>
              <a:t>печати она бывает двух видов: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772816"/>
            <a:ext cx="3160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solidFill>
                  <a:srgbClr val="7030A0"/>
                </a:solidFill>
              </a:rPr>
              <a:t>Адгезия первого слоя с кроватью</a:t>
            </a:r>
            <a:endParaRPr lang="ru-RU" sz="1600" b="1" u="sng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0708" y="1772816"/>
            <a:ext cx="2739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solidFill>
                  <a:schemeClr val="accent5">
                    <a:lumMod val="75000"/>
                  </a:schemeClr>
                </a:solidFill>
              </a:rPr>
              <a:t>Адгезия слоёв друг с другом</a:t>
            </a:r>
            <a:endParaRPr lang="ru-RU" sz="16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0" y="2213992"/>
            <a:ext cx="4248472" cy="200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6580" y="4293096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dirty="0" smtClean="0"/>
              <a:t>Проблема – пластик отслаивается при печати.</a:t>
            </a:r>
            <a:endParaRPr lang="ru-RU" sz="1500" dirty="0"/>
          </a:p>
          <a:p>
            <a:pPr>
              <a:spcAft>
                <a:spcPts val="400"/>
              </a:spcAft>
            </a:pPr>
            <a:r>
              <a:rPr lang="ru-RU" sz="1500" b="1" u="sng" dirty="0" smtClean="0"/>
              <a:t>Причины:</a:t>
            </a:r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Низкая температура стола (кровати)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Слишком высокая скорость печати 1 слоя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Неверная настройка высоты сопла над кроватью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Гладкая поверхность кровати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Сквозняк</a:t>
            </a:r>
            <a:r>
              <a:rPr lang="en-US" sz="1500" dirty="0" smtClean="0"/>
              <a:t>; </a:t>
            </a:r>
            <a:r>
              <a:rPr lang="ru-RU" sz="1500" dirty="0" smtClean="0"/>
              <a:t>перепад температур.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48" y="2150740"/>
            <a:ext cx="2497460" cy="236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716016" y="4515002"/>
            <a:ext cx="4248472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dirty="0" smtClean="0"/>
              <a:t>Проблема – слои не слипаются.</a:t>
            </a:r>
            <a:endParaRPr lang="ru-RU" sz="1500" dirty="0"/>
          </a:p>
          <a:p>
            <a:pPr>
              <a:spcAft>
                <a:spcPts val="400"/>
              </a:spcAft>
            </a:pPr>
            <a:r>
              <a:rPr lang="ru-RU" sz="1500" b="1" u="sng" dirty="0" smtClean="0"/>
              <a:t>Причины:</a:t>
            </a:r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Слишком высокая температура печати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Недостаток обдува</a:t>
            </a:r>
            <a:r>
              <a:rPr lang="en-US" sz="1500" dirty="0" smtClean="0"/>
              <a:t> (</a:t>
            </a:r>
            <a:r>
              <a:rPr lang="ru-RU" sz="1500" dirty="0" smtClean="0"/>
              <a:t>пластик не успевает застыть</a:t>
            </a:r>
            <a:r>
              <a:rPr lang="en-US" sz="1500" dirty="0" smtClean="0"/>
              <a:t>);</a:t>
            </a:r>
            <a:endParaRPr lang="ru-RU" sz="1500" dirty="0" smtClean="0"/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/>
              <a:t>Сквозняк</a:t>
            </a:r>
            <a:r>
              <a:rPr lang="en-US" sz="1500" dirty="0"/>
              <a:t>; </a:t>
            </a:r>
            <a:r>
              <a:rPr lang="ru-RU" sz="1500" dirty="0"/>
              <a:t>перепад </a:t>
            </a:r>
            <a:r>
              <a:rPr lang="ru-RU" sz="1500" dirty="0" smtClean="0"/>
              <a:t>температур</a:t>
            </a:r>
            <a:r>
              <a:rPr lang="en-US" sz="1500" dirty="0"/>
              <a:t>;</a:t>
            </a:r>
            <a:endParaRPr lang="ru-RU" sz="1500" dirty="0" smtClean="0"/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Слишком большая высота слоя.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59149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Основные проблемы при печати</a:t>
            </a:r>
            <a:endParaRPr lang="ru-RU" sz="2600" dirty="0"/>
          </a:p>
        </p:txBody>
      </p:sp>
      <p:sp>
        <p:nvSpPr>
          <p:cNvPr id="4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37</a:t>
            </a:fld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182" y="836712"/>
            <a:ext cx="771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ru-RU" b="1" dirty="0" smtClean="0"/>
              <a:t>Плохая адгезия</a:t>
            </a:r>
            <a:r>
              <a:rPr lang="en-US" b="1" dirty="0" smtClean="0"/>
              <a:t> – </a:t>
            </a:r>
            <a:r>
              <a:rPr lang="ru-RU" b="1" dirty="0" smtClean="0"/>
              <a:t>что же делать?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6580" y="1268760"/>
            <a:ext cx="8291884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u="sng" dirty="0" smtClean="0"/>
              <a:t>Для хорошего прилипания к столу:</a:t>
            </a:r>
          </a:p>
          <a:p>
            <a:pPr marL="504000" indent="-288000">
              <a:spcAft>
                <a:spcPts val="400"/>
              </a:spcAft>
              <a:buFont typeface="+mj-lt"/>
              <a:buAutoNum type="romanUcPeriod"/>
            </a:pPr>
            <a:r>
              <a:rPr lang="ru-RU" sz="1500" b="1" dirty="0" smtClean="0"/>
              <a:t>Поверхность стола должна быть шершавой и, опционально, липкой</a:t>
            </a:r>
          </a:p>
          <a:p>
            <a:pPr marL="216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Если стол гладкий, можно использовать специальный синий скотч, клей или даже лак для волос.</a:t>
            </a:r>
            <a:endParaRPr lang="en-US" sz="1500" dirty="0" smtClean="0"/>
          </a:p>
          <a:p>
            <a:pPr marL="216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/>
              <a:t>Использовать </a:t>
            </a:r>
            <a:r>
              <a:rPr lang="en-US" sz="1500" dirty="0"/>
              <a:t>“</a:t>
            </a:r>
            <a:r>
              <a:rPr lang="ru-RU" sz="1500" dirty="0"/>
              <a:t>юбку</a:t>
            </a:r>
            <a:r>
              <a:rPr lang="en-US" sz="1500" dirty="0"/>
              <a:t>”</a:t>
            </a:r>
            <a:r>
              <a:rPr lang="ru-RU" sz="1500" dirty="0"/>
              <a:t> (</a:t>
            </a:r>
            <a:r>
              <a:rPr lang="en-US" sz="1500" dirty="0"/>
              <a:t>Brim</a:t>
            </a:r>
            <a:r>
              <a:rPr lang="ru-RU" sz="1500" dirty="0"/>
              <a:t>) – это увеличит площадь контакта со столом.</a:t>
            </a:r>
          </a:p>
          <a:p>
            <a:pPr>
              <a:spcAft>
                <a:spcPts val="400"/>
              </a:spcAft>
            </a:pPr>
            <a:endParaRPr lang="ru-RU" sz="15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456580" y="4569609"/>
            <a:ext cx="4731618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b="1" u="sng" dirty="0"/>
              <a:t>Для хорошего </a:t>
            </a:r>
            <a:r>
              <a:rPr lang="ru-RU" sz="1500" b="1" u="sng" dirty="0" smtClean="0"/>
              <a:t>слипания слоёв:</a:t>
            </a:r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Использовать принтер с закрытой камерой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Не перегревать пластик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Не допускать сквозняков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Снизить скорость, увеличить обдув</a:t>
            </a:r>
            <a:r>
              <a:rPr lang="en-US" sz="1500" dirty="0" smtClean="0"/>
              <a:t>;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2" y="2492896"/>
            <a:ext cx="4459858" cy="203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3568" y="6021288"/>
            <a:ext cx="42484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400"/>
              </a:spcAft>
              <a:buFont typeface="+mj-lt"/>
              <a:buAutoNum type="romanUcPeriod" startAt="2"/>
            </a:pPr>
            <a:r>
              <a:rPr lang="ru-RU" sz="1500" b="1" dirty="0" smtClean="0"/>
              <a:t>Подогрев стола должен быть равномерный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13" y="4394974"/>
            <a:ext cx="3697959" cy="169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62" y="2583930"/>
            <a:ext cx="2676822" cy="16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6660232" y="2276872"/>
            <a:ext cx="352152" cy="21602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755964" y="6021288"/>
            <a:ext cx="294541" cy="1615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46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Основные проблемы при печати</a:t>
            </a:r>
            <a:endParaRPr lang="ru-RU" sz="2600" dirty="0"/>
          </a:p>
        </p:txBody>
      </p:sp>
      <p:sp>
        <p:nvSpPr>
          <p:cNvPr id="4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38</a:t>
            </a:fld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182" y="838285"/>
            <a:ext cx="771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00"/>
              </a:spcAft>
              <a:buFont typeface="+mj-lt"/>
              <a:buAutoNum type="arabicPeriod" startAt="2"/>
            </a:pPr>
            <a:r>
              <a:rPr lang="en-US" b="1" dirty="0" smtClean="0"/>
              <a:t>“</a:t>
            </a:r>
            <a:r>
              <a:rPr lang="ru-RU" b="1" dirty="0" smtClean="0"/>
              <a:t>Слоновья нога</a:t>
            </a:r>
            <a:r>
              <a:rPr lang="en-US" b="1" dirty="0" smtClean="0"/>
              <a:t>”</a:t>
            </a:r>
            <a:endParaRPr lang="ru-RU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827584" y="1207617"/>
            <a:ext cx="74888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ru-RU" sz="1500" b="1" dirty="0" smtClean="0"/>
              <a:t>Слоновья нога</a:t>
            </a:r>
            <a:r>
              <a:rPr lang="ru-RU" sz="1500" dirty="0" smtClean="0"/>
              <a:t> – это когда нижние слои детали расплющиваются под весом верхних: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6580" y="3573016"/>
            <a:ext cx="4248472" cy="149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dirty="0" smtClean="0"/>
              <a:t>Проблема – пластик снизу расплющивается</a:t>
            </a:r>
            <a:endParaRPr lang="ru-RU" sz="1500" dirty="0"/>
          </a:p>
          <a:p>
            <a:pPr>
              <a:spcAft>
                <a:spcPts val="400"/>
              </a:spcAft>
            </a:pPr>
            <a:r>
              <a:rPr lang="ru-RU" sz="1500" b="1" u="sng" dirty="0" smtClean="0"/>
              <a:t>Причины:</a:t>
            </a:r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Перегрев </a:t>
            </a:r>
            <a:r>
              <a:rPr lang="ru-RU" sz="1500" dirty="0"/>
              <a:t>пластика на нижних </a:t>
            </a:r>
            <a:r>
              <a:rPr lang="ru-RU" sz="1500" dirty="0" smtClean="0"/>
              <a:t>слоях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Давление верхних слоёв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Плохая калибровка по оси </a:t>
            </a:r>
            <a:r>
              <a:rPr lang="en-US" sz="1500" dirty="0" smtClean="0"/>
              <a:t>Z</a:t>
            </a:r>
            <a:r>
              <a:rPr lang="ru-RU" sz="1500" dirty="0" smtClean="0"/>
              <a:t>.</a:t>
            </a:r>
          </a:p>
        </p:txBody>
      </p:sp>
      <p:pic>
        <p:nvPicPr>
          <p:cNvPr id="32770" name="Picture 2" descr="Как избавиться от слоновьей ноги в 3D-печати: 8 эффективных метод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72816"/>
            <a:ext cx="43597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876" y="1772816"/>
            <a:ext cx="28575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38811" y="3595812"/>
            <a:ext cx="424847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b="1" u="sng" dirty="0" smtClean="0"/>
              <a:t>Как устранить:</a:t>
            </a:r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Снизить температуру стола</a:t>
            </a:r>
            <a:r>
              <a:rPr lang="en-US" sz="1500" dirty="0" smtClean="0"/>
              <a:t>;</a:t>
            </a:r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Снизить температуру первого слоя</a:t>
            </a:r>
            <a:r>
              <a:rPr lang="en-US" sz="1500" dirty="0" smtClean="0"/>
              <a:t>;</a:t>
            </a:r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Снизить скорость печати первого слоя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Откалибровать стол и дистанцию до сопла (</a:t>
            </a:r>
            <a:r>
              <a:rPr lang="en-US" sz="1500" dirty="0"/>
              <a:t>Z-offset</a:t>
            </a:r>
            <a:r>
              <a:rPr lang="ru-RU" sz="1500" dirty="0" smtClean="0"/>
              <a:t>)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Использовать </a:t>
            </a:r>
            <a:r>
              <a:rPr lang="en-US" sz="1500" dirty="0" smtClean="0"/>
              <a:t>“</a:t>
            </a:r>
            <a:r>
              <a:rPr lang="ru-RU" sz="1500" dirty="0" smtClean="0"/>
              <a:t>леса</a:t>
            </a:r>
            <a:r>
              <a:rPr lang="en-US" sz="1500" dirty="0" smtClean="0"/>
              <a:t>” </a:t>
            </a:r>
            <a:r>
              <a:rPr lang="en-US" sz="1500" dirty="0" smtClean="0"/>
              <a:t>(Raft);</a:t>
            </a:r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Сузить основание детали, добавив фаску (срез по ребру) под 45°.</a:t>
            </a:r>
          </a:p>
        </p:txBody>
      </p:sp>
      <p:sp>
        <p:nvSpPr>
          <p:cNvPr id="2" name="Овал 1"/>
          <p:cNvSpPr/>
          <p:nvPr/>
        </p:nvSpPr>
        <p:spPr>
          <a:xfrm>
            <a:off x="7020272" y="2780928"/>
            <a:ext cx="504056" cy="5040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99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Основные проблемы при печати</a:t>
            </a:r>
            <a:endParaRPr lang="ru-RU" sz="2600" dirty="0"/>
          </a:p>
        </p:txBody>
      </p:sp>
      <p:sp>
        <p:nvSpPr>
          <p:cNvPr id="4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39</a:t>
            </a:fld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182" y="838285"/>
            <a:ext cx="771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00"/>
              </a:spcAft>
              <a:buFont typeface="+mj-lt"/>
              <a:buAutoNum type="arabicPeriod" startAt="3"/>
            </a:pPr>
            <a:r>
              <a:rPr lang="ru-RU" b="1" dirty="0" smtClean="0"/>
              <a:t>Влажный пластик (особенно актуально для </a:t>
            </a:r>
            <a:r>
              <a:rPr lang="en-US" b="1" dirty="0" smtClean="0"/>
              <a:t>PETG</a:t>
            </a:r>
            <a:r>
              <a:rPr lang="ru-RU" b="1" dirty="0" smtClean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84" y="1207617"/>
            <a:ext cx="7488832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ru-RU" sz="1500" dirty="0" smtClean="0"/>
              <a:t>Если влажность пластика </a:t>
            </a:r>
            <a:r>
              <a:rPr lang="ru-RU" sz="1500" b="1" dirty="0" smtClean="0"/>
              <a:t>больше 50%</a:t>
            </a:r>
            <a:r>
              <a:rPr lang="ru-RU" sz="1500" dirty="0" smtClean="0"/>
              <a:t>, то при нагреве в хот-энде внутри нити начинает резко испаряться вода. Это приводит к разрывам нити. Как следствие, появляются </a:t>
            </a:r>
            <a:r>
              <a:rPr lang="en-US" sz="1500" dirty="0" smtClean="0"/>
              <a:t>“</a:t>
            </a:r>
            <a:r>
              <a:rPr lang="ru-RU" sz="1500" dirty="0" smtClean="0"/>
              <a:t>сопли</a:t>
            </a:r>
            <a:r>
              <a:rPr lang="en-US" sz="1500" dirty="0" smtClean="0"/>
              <a:t>”</a:t>
            </a:r>
            <a:r>
              <a:rPr lang="ru-RU" sz="1500" dirty="0"/>
              <a:t>,</a:t>
            </a:r>
            <a:r>
              <a:rPr lang="ru-RU" sz="1500" dirty="0" smtClean="0"/>
              <a:t> </a:t>
            </a:r>
            <a:r>
              <a:rPr lang="en-US" sz="1500" dirty="0" smtClean="0"/>
              <a:t>“</a:t>
            </a:r>
            <a:r>
              <a:rPr lang="ru-RU" sz="1500" dirty="0" smtClean="0"/>
              <a:t>прыщи</a:t>
            </a:r>
            <a:r>
              <a:rPr lang="en-US" sz="1500" dirty="0" smtClean="0"/>
              <a:t>”</a:t>
            </a:r>
            <a:r>
              <a:rPr lang="ru-RU" sz="1500" dirty="0" smtClean="0"/>
              <a:t> и </a:t>
            </a:r>
            <a:r>
              <a:rPr lang="en-US" sz="1500" dirty="0" smtClean="0"/>
              <a:t>“</a:t>
            </a:r>
            <a:r>
              <a:rPr lang="ru-RU" sz="1500" dirty="0" smtClean="0"/>
              <a:t>каверны</a:t>
            </a:r>
            <a:r>
              <a:rPr lang="en-US" sz="1500" dirty="0" smtClean="0"/>
              <a:t>”</a:t>
            </a:r>
            <a:r>
              <a:rPr lang="ru-RU" sz="1500" dirty="0" smtClean="0"/>
              <a:t>.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ru-RU" sz="1500" dirty="0" smtClean="0"/>
              <a:t>Если пластик очень влажный, то </a:t>
            </a:r>
            <a:r>
              <a:rPr lang="en-US" sz="1500" dirty="0" smtClean="0"/>
              <a:t>“</a:t>
            </a:r>
            <a:r>
              <a:rPr lang="ru-RU" sz="1500" dirty="0" smtClean="0"/>
              <a:t>взрывы</a:t>
            </a:r>
            <a:r>
              <a:rPr lang="en-US" sz="1500" dirty="0" smtClean="0"/>
              <a:t>”</a:t>
            </a:r>
            <a:r>
              <a:rPr lang="ru-RU" sz="1500" dirty="0" smtClean="0"/>
              <a:t> воды</a:t>
            </a:r>
            <a:r>
              <a:rPr lang="en-US" sz="1500" dirty="0" smtClean="0"/>
              <a:t> </a:t>
            </a:r>
            <a:r>
              <a:rPr lang="ru-RU" sz="1500" dirty="0" smtClean="0"/>
              <a:t>и шипение даже можно услышать. Они способны повредить сопло.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44" y="2503056"/>
            <a:ext cx="38884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dirty="0" smtClean="0"/>
              <a:t>Проблема – слои неровные, в модели дыры, </a:t>
            </a:r>
            <a:r>
              <a:rPr lang="en-US" sz="1500" dirty="0" smtClean="0"/>
              <a:t>“</a:t>
            </a:r>
            <a:r>
              <a:rPr lang="ru-RU" sz="1500" dirty="0" smtClean="0"/>
              <a:t>прыщи</a:t>
            </a:r>
            <a:r>
              <a:rPr lang="en-US" sz="1500" dirty="0" smtClean="0"/>
              <a:t>”</a:t>
            </a:r>
            <a:r>
              <a:rPr lang="ru-RU" sz="1500" dirty="0" smtClean="0"/>
              <a:t> или </a:t>
            </a:r>
            <a:r>
              <a:rPr lang="en-US" sz="1500" dirty="0" smtClean="0"/>
              <a:t>“</a:t>
            </a:r>
            <a:r>
              <a:rPr lang="ru-RU" sz="1500" dirty="0" smtClean="0"/>
              <a:t>ниточки</a:t>
            </a:r>
            <a:r>
              <a:rPr lang="en-US" sz="1500" dirty="0" smtClean="0"/>
              <a:t>”</a:t>
            </a:r>
            <a:endParaRPr lang="ru-RU" sz="1500" dirty="0"/>
          </a:p>
          <a:p>
            <a:pPr>
              <a:spcAft>
                <a:spcPts val="400"/>
              </a:spcAft>
            </a:pPr>
            <a:r>
              <a:rPr lang="ru-RU" sz="1500" b="1" u="sng" dirty="0" smtClean="0"/>
              <a:t>Причины:</a:t>
            </a:r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Вода испаряется и оставляет в </a:t>
            </a:r>
            <a:r>
              <a:rPr lang="ru-RU" sz="1500" dirty="0" err="1" smtClean="0"/>
              <a:t>филаменте</a:t>
            </a:r>
            <a:r>
              <a:rPr lang="ru-RU" sz="1500" dirty="0" smtClean="0"/>
              <a:t> пустоты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Из-за давления воды кусочки </a:t>
            </a:r>
            <a:r>
              <a:rPr lang="ru-RU" sz="1500" dirty="0" err="1" smtClean="0"/>
              <a:t>филамента</a:t>
            </a:r>
            <a:r>
              <a:rPr lang="en-US" sz="1500" dirty="0"/>
              <a:t> </a:t>
            </a:r>
            <a:r>
              <a:rPr lang="en-US" sz="1500" dirty="0" smtClean="0"/>
              <a:t>“</a:t>
            </a:r>
            <a:r>
              <a:rPr lang="ru-RU" sz="1500" dirty="0" smtClean="0"/>
              <a:t>выплёвываются</a:t>
            </a:r>
            <a:r>
              <a:rPr lang="en-US" sz="1500" dirty="0" smtClean="0"/>
              <a:t>”</a:t>
            </a:r>
            <a:r>
              <a:rPr lang="ru-RU" sz="1500" dirty="0" smtClean="0"/>
              <a:t> из сопла.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4437112"/>
            <a:ext cx="1872208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b="1" u="sng" dirty="0" smtClean="0"/>
              <a:t>Как устранить:</a:t>
            </a:r>
          </a:p>
          <a:p>
            <a:pPr marL="266700" indent="-215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Просушить </a:t>
            </a:r>
            <a:r>
              <a:rPr lang="ru-RU" sz="1500" dirty="0" err="1" smtClean="0"/>
              <a:t>филамент</a:t>
            </a:r>
            <a:r>
              <a:rPr lang="ru-RU" sz="1500" dirty="0" smtClean="0"/>
              <a:t> 2 часа при 50-60°</a:t>
            </a:r>
            <a:r>
              <a:rPr lang="en-US" sz="1500" dirty="0" smtClean="0"/>
              <a:t>C;</a:t>
            </a:r>
            <a:endParaRPr lang="ru-RU" sz="1500" dirty="0" smtClean="0"/>
          </a:p>
          <a:p>
            <a:pPr marL="266700" indent="-215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Храните пластик в закрытом пакете, кладите силикатный гель.</a:t>
            </a:r>
            <a:endParaRPr lang="en-US" sz="1500" dirty="0" smtClean="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7112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7" name="Picture 7" descr="https://top3dshop.ru/image/data/articles/reviews_7/3d-printers-technology-fdm/image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320480" cy="322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9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41" y="764704"/>
            <a:ext cx="4448175" cy="571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Из чего состоит 3</a:t>
            </a:r>
            <a:r>
              <a:rPr lang="en-US" sz="2600" dirty="0" smtClean="0"/>
              <a:t>D-</a:t>
            </a:r>
            <a:r>
              <a:rPr lang="ru-RU" sz="2600" dirty="0" smtClean="0"/>
              <a:t>принтер</a:t>
            </a:r>
            <a:endParaRPr lang="ru-RU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1479062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AutoNum type="arabicPeriod"/>
            </a:pPr>
            <a:r>
              <a:rPr lang="ru-RU" sz="1600" dirty="0" smtClean="0"/>
              <a:t>Алюминиевый каркас</a:t>
            </a:r>
          </a:p>
          <a:p>
            <a:pPr marL="288000" indent="-288000">
              <a:spcAft>
                <a:spcPts val="600"/>
              </a:spcAft>
              <a:buAutoNum type="arabicPeriod"/>
            </a:pPr>
            <a:r>
              <a:rPr lang="ru-RU" sz="1600" dirty="0" smtClean="0"/>
              <a:t>Направляющие экструдера</a:t>
            </a:r>
          </a:p>
          <a:p>
            <a:pPr marL="288000" indent="-288000">
              <a:spcAft>
                <a:spcPts val="600"/>
              </a:spcAft>
              <a:buAutoNum type="arabicPeriod"/>
            </a:pPr>
            <a:r>
              <a:rPr lang="ru-RU" sz="1600" dirty="0" smtClean="0"/>
              <a:t>Шаговый </a:t>
            </a:r>
            <a:r>
              <a:rPr lang="ru-RU" sz="1600" dirty="0" smtClean="0"/>
              <a:t>двигатель по </a:t>
            </a:r>
            <a:r>
              <a:rPr lang="en-US" sz="1600" dirty="0" smtClean="0"/>
              <a:t>Y</a:t>
            </a:r>
            <a:endParaRPr lang="ru-RU" sz="1600" dirty="0"/>
          </a:p>
          <a:p>
            <a:pPr marL="288000" indent="-288000">
              <a:spcAft>
                <a:spcPts val="600"/>
              </a:spcAft>
              <a:buFontTx/>
              <a:buAutoNum type="arabicPeriod"/>
            </a:pPr>
            <a:r>
              <a:rPr lang="ru-RU" sz="1600" dirty="0"/>
              <a:t>Шаговый двигатель по </a:t>
            </a:r>
            <a:r>
              <a:rPr lang="en-US" sz="1600" dirty="0"/>
              <a:t>X</a:t>
            </a:r>
            <a:endParaRPr lang="en-US" sz="1600" dirty="0" smtClean="0"/>
          </a:p>
          <a:p>
            <a:pPr marL="288000" indent="-288000">
              <a:spcAft>
                <a:spcPts val="600"/>
              </a:spcAft>
              <a:buAutoNum type="arabicPeriod"/>
            </a:pPr>
            <a:r>
              <a:rPr lang="ru-RU" sz="1600" dirty="0" smtClean="0"/>
              <a:t>Экструдер</a:t>
            </a:r>
          </a:p>
          <a:p>
            <a:pPr marL="288000" indent="-288000">
              <a:spcAft>
                <a:spcPts val="600"/>
              </a:spcAft>
              <a:buAutoNum type="arabicPeriod"/>
            </a:pPr>
            <a:r>
              <a:rPr lang="ru-RU" sz="1600" dirty="0" smtClean="0"/>
              <a:t>Кровать (снизу нагревательный элемент + сверху поверхность для печати)</a:t>
            </a:r>
          </a:p>
          <a:p>
            <a:pPr marL="288000" indent="-288000">
              <a:spcAft>
                <a:spcPts val="600"/>
              </a:spcAft>
              <a:buAutoNum type="arabicPeriod"/>
            </a:pPr>
            <a:r>
              <a:rPr lang="ru-RU" sz="1600" dirty="0" smtClean="0"/>
              <a:t>Крепление </a:t>
            </a:r>
            <a:r>
              <a:rPr lang="ru-RU" sz="1600" dirty="0" err="1" smtClean="0"/>
              <a:t>филамента</a:t>
            </a:r>
            <a:endParaRPr lang="ru-RU" sz="1600" dirty="0" smtClean="0"/>
          </a:p>
          <a:p>
            <a:pPr marL="288000" indent="-288000">
              <a:spcAft>
                <a:spcPts val="600"/>
              </a:spcAft>
              <a:buAutoNum type="arabicPeriod"/>
            </a:pPr>
            <a:r>
              <a:rPr lang="ru-RU" sz="1600" dirty="0" smtClean="0"/>
              <a:t>Сенсорный дисплей</a:t>
            </a:r>
          </a:p>
          <a:p>
            <a:pPr marL="288000" indent="-288000">
              <a:spcAft>
                <a:spcPts val="600"/>
              </a:spcAft>
              <a:buAutoNum type="arabicPeriod"/>
            </a:pPr>
            <a:r>
              <a:rPr lang="ru-RU" sz="1600" dirty="0" smtClean="0"/>
              <a:t>Блок питания</a:t>
            </a:r>
            <a:endParaRPr lang="en-US" sz="1600" dirty="0"/>
          </a:p>
        </p:txBody>
      </p:sp>
      <p:sp>
        <p:nvSpPr>
          <p:cNvPr id="8" name="Шестиугольник 7"/>
          <p:cNvSpPr/>
          <p:nvPr/>
        </p:nvSpPr>
        <p:spPr>
          <a:xfrm>
            <a:off x="611560" y="4583830"/>
            <a:ext cx="504056" cy="43453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1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1403648" y="3933275"/>
            <a:ext cx="504056" cy="43453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2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263513" y="3188466"/>
            <a:ext cx="504056" cy="43453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3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2627784" y="2996378"/>
            <a:ext cx="504056" cy="43453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5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1907704" y="5519934"/>
            <a:ext cx="504056" cy="43453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6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8" name="Шестиугольник 27"/>
          <p:cNvSpPr/>
          <p:nvPr/>
        </p:nvSpPr>
        <p:spPr>
          <a:xfrm>
            <a:off x="1390167" y="1559494"/>
            <a:ext cx="504056" cy="43453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7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9" name="Шестиугольник 28"/>
          <p:cNvSpPr/>
          <p:nvPr/>
        </p:nvSpPr>
        <p:spPr>
          <a:xfrm>
            <a:off x="3851920" y="4727846"/>
            <a:ext cx="504056" cy="43453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8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359532" y="5737199"/>
            <a:ext cx="504056" cy="43453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9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1076924"/>
            <a:ext cx="5137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*В зависимости от модели строение </a:t>
            </a:r>
            <a:r>
              <a:rPr lang="ru-RU" sz="1600" dirty="0" smtClean="0"/>
              <a:t>может различаться!</a:t>
            </a:r>
            <a:endParaRPr lang="ru-RU" sz="160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4</a:t>
            </a:fld>
            <a:endParaRPr lang="ru-RU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224844" y="4926711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У более продвинутых моделей имеется закрытая камера с вентиляцией и терморегуляцией</a:t>
            </a:r>
            <a:endParaRPr lang="ru-RU" sz="1600" dirty="0"/>
          </a:p>
        </p:txBody>
      </p:sp>
      <p:sp>
        <p:nvSpPr>
          <p:cNvPr id="16" name="Шестиугольник 15"/>
          <p:cNvSpPr/>
          <p:nvPr/>
        </p:nvSpPr>
        <p:spPr>
          <a:xfrm>
            <a:off x="3707904" y="3123600"/>
            <a:ext cx="504056" cy="43453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4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97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Основные проблемы при печати</a:t>
            </a:r>
            <a:endParaRPr lang="ru-RU" sz="2600" dirty="0"/>
          </a:p>
        </p:txBody>
      </p:sp>
      <p:sp>
        <p:nvSpPr>
          <p:cNvPr id="4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40</a:t>
            </a:fld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182" y="838285"/>
            <a:ext cx="771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00"/>
              </a:spcAft>
              <a:buFont typeface="+mj-lt"/>
              <a:buAutoNum type="arabicPeriod" startAt="3"/>
            </a:pPr>
            <a:r>
              <a:rPr lang="ru-RU" b="1" dirty="0" smtClean="0"/>
              <a:t>Появление </a:t>
            </a:r>
            <a:r>
              <a:rPr lang="en-US" b="1" dirty="0" smtClean="0"/>
              <a:t>“</a:t>
            </a:r>
            <a:r>
              <a:rPr lang="ru-RU" b="1" dirty="0" smtClean="0"/>
              <a:t>паутинок</a:t>
            </a:r>
            <a:r>
              <a:rPr lang="en-US" b="1" dirty="0" smtClean="0"/>
              <a:t>”</a:t>
            </a:r>
            <a:endParaRPr lang="ru-RU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827584" y="1207617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ru-RU" sz="1600" dirty="0"/>
              <a:t>Из внешней стенки модели (чаще всего с одной стороны) торчат тоненькие ниточки </a:t>
            </a:r>
            <a:r>
              <a:rPr lang="ru-RU" sz="1600" dirty="0" smtClean="0"/>
              <a:t>пластика.</a:t>
            </a:r>
            <a:endParaRPr lang="ru-RU" sz="15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11560" y="4698678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b="1" u="sng" dirty="0" smtClean="0"/>
              <a:t>Причины:</a:t>
            </a:r>
          </a:p>
          <a:p>
            <a:pPr marL="252000" indent="-252000">
              <a:spcAft>
                <a:spcPts val="400"/>
              </a:spcAft>
              <a:buFont typeface="+mj-lt"/>
              <a:buAutoNum type="arabicParenR"/>
            </a:pPr>
            <a:r>
              <a:rPr lang="ru-RU" sz="1500" dirty="0"/>
              <a:t>Недостаточный </a:t>
            </a:r>
            <a:r>
              <a:rPr lang="ru-RU" sz="1500" b="1" dirty="0" smtClean="0"/>
              <a:t>ретракт</a:t>
            </a:r>
            <a:r>
              <a:rPr lang="ru-RU" sz="1500" dirty="0" smtClean="0"/>
              <a:t> (вытягивание пластика из экструдера при холостом перемещении от слоя к слою или между элементами детали)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252000" indent="-252000">
              <a:spcAft>
                <a:spcPts val="400"/>
              </a:spcAft>
              <a:buFont typeface="+mj-lt"/>
              <a:buAutoNum type="arabicParenR"/>
            </a:pPr>
            <a:r>
              <a:rPr lang="ru-RU" sz="1500" dirty="0" smtClean="0"/>
              <a:t>Повышенная влажность пластика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252000" indent="-252000">
              <a:spcAft>
                <a:spcPts val="400"/>
              </a:spcAft>
              <a:buFont typeface="+mj-lt"/>
              <a:buAutoNum type="arabicParenR"/>
            </a:pPr>
            <a:r>
              <a:rPr lang="ru-RU" sz="1500" dirty="0" smtClean="0"/>
              <a:t>Слишком высокая температура</a:t>
            </a:r>
            <a:r>
              <a:rPr lang="ru-RU" sz="1500" dirty="0"/>
              <a:t>.</a:t>
            </a:r>
            <a:endParaRPr lang="ru-RU" sz="15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520505" y="1778229"/>
            <a:ext cx="4248472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b="1" u="sng" dirty="0" smtClean="0"/>
              <a:t>Как устранить:</a:t>
            </a:r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Просто срезать или прижечь ниточки</a:t>
            </a:r>
            <a:r>
              <a:rPr lang="en-US" sz="1500" dirty="0" smtClean="0"/>
              <a:t>;</a:t>
            </a:r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Увеличить дистанцию ретракта (в мм)</a:t>
            </a:r>
            <a:r>
              <a:rPr lang="en-US" sz="1500" dirty="0" smtClean="0"/>
              <a:t>;</a:t>
            </a:r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Увеличить скорость ретракта и подачи</a:t>
            </a:r>
            <a:r>
              <a:rPr lang="en-US" sz="1500" dirty="0" smtClean="0"/>
              <a:t>;</a:t>
            </a:r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Просушить пластик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468000" indent="-216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Снизить температуру сопла.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4211"/>
            <a:ext cx="38100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63" y="3623270"/>
            <a:ext cx="28575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9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Основные проблемы при печати</a:t>
            </a:r>
            <a:endParaRPr lang="ru-RU" sz="2600" dirty="0"/>
          </a:p>
        </p:txBody>
      </p:sp>
      <p:sp>
        <p:nvSpPr>
          <p:cNvPr id="4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41</a:t>
            </a:fld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182" y="838285"/>
            <a:ext cx="771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00"/>
              </a:spcAft>
              <a:buFont typeface="+mj-lt"/>
              <a:buAutoNum type="arabicPeriod" startAt="4"/>
            </a:pPr>
            <a:r>
              <a:rPr lang="ru-RU" b="1" dirty="0" smtClean="0"/>
              <a:t>Избыточная или недостаточная экструзия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84" y="1207617"/>
            <a:ext cx="7488832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1500" dirty="0" smtClean="0"/>
              <a:t>“</a:t>
            </a:r>
            <a:r>
              <a:rPr lang="ru-RU" sz="1500" dirty="0" smtClean="0"/>
              <a:t>Перелив</a:t>
            </a:r>
            <a:r>
              <a:rPr lang="en-US" sz="1500" dirty="0" smtClean="0"/>
              <a:t>”</a:t>
            </a:r>
            <a:r>
              <a:rPr lang="ru-RU" sz="1500" dirty="0" smtClean="0"/>
              <a:t> (чрезмерная </a:t>
            </a:r>
            <a:r>
              <a:rPr lang="ru-RU" sz="1500" dirty="0"/>
              <a:t>подача </a:t>
            </a:r>
            <a:r>
              <a:rPr lang="ru-RU" sz="1500" dirty="0" err="1" smtClean="0"/>
              <a:t>филамента</a:t>
            </a:r>
            <a:r>
              <a:rPr lang="ru-RU" sz="1500" dirty="0" smtClean="0"/>
              <a:t>) проявляется </a:t>
            </a:r>
            <a:r>
              <a:rPr lang="ru-RU" sz="1500" dirty="0"/>
              <a:t>в наплывах, искажении геометрии детали и ребристых горизонтальных поверхностях</a:t>
            </a:r>
            <a:r>
              <a:rPr lang="ru-RU" sz="1500" dirty="0" smtClean="0"/>
              <a:t>.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ru-RU" sz="1500" dirty="0"/>
              <a:t>Нити образуются, когда избыточное количество пластика находит выход при холостом перемещении.</a:t>
            </a:r>
            <a:endParaRPr lang="ru-RU" sz="15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11560" y="4653136"/>
            <a:ext cx="396044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b="1" u="sng" dirty="0" smtClean="0"/>
              <a:t>Причины:</a:t>
            </a:r>
          </a:p>
          <a:p>
            <a:pPr marL="252000" indent="-252000">
              <a:spcAft>
                <a:spcPts val="400"/>
              </a:spcAft>
              <a:buFont typeface="+mj-lt"/>
              <a:buAutoNum type="arabicParenR"/>
            </a:pPr>
            <a:r>
              <a:rPr lang="ru-RU" sz="1500" dirty="0" smtClean="0"/>
              <a:t>В сопло подаётся слишком много или слишком мало </a:t>
            </a:r>
            <a:r>
              <a:rPr lang="ru-RU" sz="1500" dirty="0" err="1" smtClean="0"/>
              <a:t>филамента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252000" indent="-252000">
              <a:spcAft>
                <a:spcPts val="400"/>
              </a:spcAft>
              <a:buFont typeface="+mj-lt"/>
              <a:buAutoNum type="arabicParenR"/>
            </a:pPr>
            <a:r>
              <a:rPr lang="ru-RU" sz="1500" dirty="0" smtClean="0"/>
              <a:t>Сопло может быть забито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252000" indent="-252000">
              <a:spcAft>
                <a:spcPts val="400"/>
              </a:spcAft>
              <a:buFont typeface="+mj-lt"/>
              <a:buAutoNum type="arabicParenR"/>
            </a:pPr>
            <a:r>
              <a:rPr lang="ru-RU" sz="1500" dirty="0" smtClean="0"/>
              <a:t>Неправильно настроена подача.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3968" y="4698667"/>
            <a:ext cx="42484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500" b="1" u="sng" dirty="0" smtClean="0"/>
              <a:t>Как устранить:</a:t>
            </a:r>
          </a:p>
          <a:p>
            <a:pPr marL="324000" indent="-180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Прочистить</a:t>
            </a:r>
            <a:r>
              <a:rPr lang="en-US" sz="1500" dirty="0" smtClean="0"/>
              <a:t>/</a:t>
            </a:r>
            <a:r>
              <a:rPr lang="ru-RU" sz="1500" dirty="0" smtClean="0"/>
              <a:t>заменить сопло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324000" indent="-180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Настроить </a:t>
            </a:r>
            <a:r>
              <a:rPr lang="en-US" sz="1500" b="1" dirty="0" smtClean="0"/>
              <a:t>K-</a:t>
            </a:r>
            <a:r>
              <a:rPr lang="ru-RU" sz="1500" b="1" dirty="0" smtClean="0"/>
              <a:t>фактор</a:t>
            </a:r>
            <a:r>
              <a:rPr lang="ru-RU" sz="1500" dirty="0" smtClean="0"/>
              <a:t> – компенсации задержки экструзии при начале движения печатающей головки</a:t>
            </a:r>
            <a:r>
              <a:rPr lang="en-US" sz="1500" dirty="0" smtClean="0"/>
              <a:t>;</a:t>
            </a:r>
          </a:p>
          <a:p>
            <a:pPr marL="324000" indent="-1800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Снизить «</a:t>
            </a:r>
            <a:r>
              <a:rPr lang="en-US" sz="1500" dirty="0" smtClean="0"/>
              <a:t>Maximum Flow Rate</a:t>
            </a:r>
            <a:r>
              <a:rPr lang="ru-RU" sz="1500" dirty="0" smtClean="0"/>
              <a:t>» – максимальную скорость потока</a:t>
            </a:r>
            <a:r>
              <a:rPr lang="ru-RU" sz="1500" dirty="0"/>
              <a:t>.</a:t>
            </a:r>
            <a:endParaRPr lang="en-US" sz="1500" dirty="0" smtClean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840760" cy="215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79912" y="4366846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500" i="1" dirty="0" smtClean="0"/>
              <a:t>Нормально</a:t>
            </a:r>
            <a:endParaRPr lang="en-US" sz="1500" i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99592" y="4357663"/>
            <a:ext cx="25922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500" i="1" dirty="0" smtClean="0"/>
              <a:t>Мало – образуются щели</a:t>
            </a:r>
            <a:endParaRPr lang="en-US" sz="1500" i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012160" y="4401979"/>
            <a:ext cx="27363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500" i="1" dirty="0" smtClean="0"/>
              <a:t>Много – появляются </a:t>
            </a:r>
            <a:r>
              <a:rPr lang="en-US" sz="1500" i="1" dirty="0" smtClean="0"/>
              <a:t>“</a:t>
            </a:r>
            <a:r>
              <a:rPr lang="ru-RU" sz="1500" i="1" dirty="0" smtClean="0"/>
              <a:t>прыщи</a:t>
            </a:r>
            <a:r>
              <a:rPr lang="en-US" sz="1500" i="1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724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Как сделать качественно</a:t>
            </a:r>
            <a:endParaRPr lang="ru-RU" sz="2600" dirty="0"/>
          </a:p>
        </p:txBody>
      </p:sp>
      <p:sp>
        <p:nvSpPr>
          <p:cNvPr id="4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42</a:t>
            </a:fld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836712"/>
            <a:ext cx="7488832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ru-RU" sz="1500" dirty="0" smtClean="0"/>
              <a:t>В </a:t>
            </a:r>
            <a:r>
              <a:rPr lang="en-US" sz="1500" dirty="0" smtClean="0"/>
              <a:t>3D-</a:t>
            </a:r>
            <a:r>
              <a:rPr lang="ru-RU" sz="1500" dirty="0" smtClean="0"/>
              <a:t>печати нет универсального рецепта получения качественной модели. Слишком много нюансов, зависящих от принтера, пластика, температуры, влажности, версии </a:t>
            </a:r>
            <a:r>
              <a:rPr lang="ru-RU" sz="1500" dirty="0" err="1" smtClean="0"/>
              <a:t>слайсера</a:t>
            </a:r>
            <a:r>
              <a:rPr lang="ru-RU" sz="1500" dirty="0" smtClean="0"/>
              <a:t> и т.д.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ru-RU" sz="1500" dirty="0" smtClean="0"/>
              <a:t>Общий совет – начинать от стандартного профиля, печатать тестовые модели, вносить изменения, снова печатать тестовые модели – сравнивать.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ru-RU" sz="1500" dirty="0" smtClean="0"/>
              <a:t>Конечно – пользоваться качественными </a:t>
            </a:r>
            <a:r>
              <a:rPr lang="ru-RU" sz="1500" dirty="0" err="1" smtClean="0"/>
              <a:t>расходниками</a:t>
            </a:r>
            <a:r>
              <a:rPr lang="ru-RU" sz="1500" dirty="0" smtClean="0"/>
              <a:t>. Дешёвый </a:t>
            </a:r>
            <a:r>
              <a:rPr lang="en-US" sz="1500" dirty="0" smtClean="0"/>
              <a:t>“</a:t>
            </a:r>
            <a:r>
              <a:rPr lang="ru-RU" sz="1500" dirty="0" err="1" smtClean="0"/>
              <a:t>ноунейм</a:t>
            </a:r>
            <a:r>
              <a:rPr lang="en-US" sz="1500" dirty="0" smtClean="0"/>
              <a:t>”</a:t>
            </a:r>
            <a:r>
              <a:rPr lang="ru-RU" sz="1500" dirty="0" smtClean="0"/>
              <a:t> пластик может испортить не только деталь, но и сопло экструдера.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66680"/>
            <a:ext cx="4968552" cy="354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40152" y="2932782"/>
            <a:ext cx="237626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/>
              <a:t>Экспериментируйте!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/>
              <a:t>Удачных вам </a:t>
            </a:r>
            <a:r>
              <a:rPr lang="ru-RU" b="1" dirty="0" err="1" smtClean="0"/>
              <a:t>принтов</a:t>
            </a:r>
            <a:r>
              <a:rPr lang="ru-RU" b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54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8" y="980728"/>
            <a:ext cx="5716587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Из чего состоит экструдер</a:t>
            </a:r>
            <a:endParaRPr lang="ru-RU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1300957"/>
            <a:ext cx="252028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600"/>
              </a:spcAft>
              <a:buAutoNum type="arabicPeriod"/>
            </a:pPr>
            <a:r>
              <a:rPr lang="ru-RU" sz="1600" dirty="0" smtClean="0"/>
              <a:t>Направляющие по </a:t>
            </a:r>
            <a:r>
              <a:rPr lang="en-US" sz="1600" dirty="0" smtClean="0"/>
              <a:t>X</a:t>
            </a:r>
            <a:endParaRPr lang="ru-RU" sz="1600" dirty="0" smtClean="0"/>
          </a:p>
          <a:p>
            <a:pPr marL="252000" indent="-252000">
              <a:spcAft>
                <a:spcPts val="600"/>
              </a:spcAft>
              <a:buAutoNum type="arabicPeriod"/>
            </a:pPr>
            <a:r>
              <a:rPr lang="ru-RU" sz="1600" dirty="0" smtClean="0"/>
              <a:t>Подъёмный механизм по </a:t>
            </a:r>
            <a:r>
              <a:rPr lang="en-US" sz="1600" dirty="0" smtClean="0"/>
              <a:t>Y</a:t>
            </a:r>
            <a:endParaRPr lang="ru-RU" sz="1600" dirty="0" smtClean="0"/>
          </a:p>
          <a:p>
            <a:pPr marL="252000" indent="-252000">
              <a:spcAft>
                <a:spcPts val="600"/>
              </a:spcAft>
              <a:buAutoNum type="arabicPeriod"/>
            </a:pPr>
            <a:r>
              <a:rPr lang="ru-RU" sz="1600" dirty="0" smtClean="0"/>
              <a:t>Корпус</a:t>
            </a:r>
            <a:endParaRPr lang="en-US" sz="1600" dirty="0" smtClean="0"/>
          </a:p>
          <a:p>
            <a:pPr marL="252000" indent="-252000">
              <a:spcAft>
                <a:spcPts val="600"/>
              </a:spcAft>
              <a:buAutoNum type="arabicPeriod"/>
            </a:pPr>
            <a:r>
              <a:rPr lang="ru-RU" sz="1600" dirty="0" smtClean="0"/>
              <a:t>Шаговый </a:t>
            </a:r>
            <a:r>
              <a:rPr lang="ru-RU" sz="1600" dirty="0" smtClean="0"/>
              <a:t>двигатель</a:t>
            </a:r>
            <a:r>
              <a:rPr lang="en-US" sz="1600" dirty="0" smtClean="0"/>
              <a:t> E</a:t>
            </a:r>
            <a:endParaRPr lang="ru-RU" sz="1600" dirty="0" smtClean="0"/>
          </a:p>
          <a:p>
            <a:pPr marL="252000" indent="-252000">
              <a:spcAft>
                <a:spcPts val="600"/>
              </a:spcAft>
              <a:buAutoNum type="arabicPeriod"/>
            </a:pPr>
            <a:r>
              <a:rPr lang="ru-RU" sz="1600" dirty="0" smtClean="0"/>
              <a:t>Радиатор с вентилятором охлаждения нагревателя</a:t>
            </a:r>
          </a:p>
          <a:p>
            <a:pPr marL="252000" indent="-252000">
              <a:spcAft>
                <a:spcPts val="600"/>
              </a:spcAft>
              <a:buAutoNum type="arabicPeriod"/>
            </a:pPr>
            <a:r>
              <a:rPr lang="ru-RU" sz="1600" dirty="0" smtClean="0"/>
              <a:t>Вентилятор охлаждения детали</a:t>
            </a:r>
          </a:p>
          <a:p>
            <a:pPr marL="252000" indent="-252000">
              <a:spcAft>
                <a:spcPts val="600"/>
              </a:spcAft>
              <a:buAutoNum type="arabicPeriod"/>
            </a:pPr>
            <a:r>
              <a:rPr lang="ru-RU" sz="1600" dirty="0" smtClean="0"/>
              <a:t>Нагревательный элемент и сопло</a:t>
            </a:r>
            <a:endParaRPr lang="en-US" sz="1600" dirty="0" smtClean="0"/>
          </a:p>
          <a:p>
            <a:pPr marL="252000" indent="-252000">
              <a:spcAft>
                <a:spcPts val="600"/>
              </a:spcAft>
              <a:buAutoNum type="arabicPeriod"/>
            </a:pPr>
            <a:r>
              <a:rPr lang="ru-RU" sz="1600" dirty="0" smtClean="0"/>
              <a:t>Приводной ремень</a:t>
            </a:r>
          </a:p>
        </p:txBody>
      </p:sp>
      <p:sp>
        <p:nvSpPr>
          <p:cNvPr id="8" name="Шестиугольник 7"/>
          <p:cNvSpPr/>
          <p:nvPr/>
        </p:nvSpPr>
        <p:spPr>
          <a:xfrm>
            <a:off x="767569" y="1706588"/>
            <a:ext cx="504056" cy="43453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1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5292080" y="980728"/>
            <a:ext cx="504056" cy="43453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2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1648111" y="2552003"/>
            <a:ext cx="504056" cy="43453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3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3419871" y="1526921"/>
            <a:ext cx="504056" cy="43453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4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1144055" y="4226868"/>
            <a:ext cx="504056" cy="43453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5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8" name="Шестиугольник 27"/>
          <p:cNvSpPr/>
          <p:nvPr/>
        </p:nvSpPr>
        <p:spPr>
          <a:xfrm>
            <a:off x="3563888" y="3792337"/>
            <a:ext cx="504056" cy="43453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2267744" y="5282858"/>
            <a:ext cx="504056" cy="43453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5</a:t>
            </a:fld>
            <a:endParaRPr lang="ru-RU" sz="1400" b="1" dirty="0"/>
          </a:p>
        </p:txBody>
      </p:sp>
      <p:sp>
        <p:nvSpPr>
          <p:cNvPr id="19" name="Шестиугольник 18"/>
          <p:cNvSpPr/>
          <p:nvPr/>
        </p:nvSpPr>
        <p:spPr>
          <a:xfrm>
            <a:off x="639999" y="2498676"/>
            <a:ext cx="504056" cy="434531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8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3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Из чего состоит экструдер</a:t>
            </a:r>
            <a:endParaRPr lang="ru-RU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908720"/>
            <a:ext cx="40324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600"/>
              </a:spcAft>
              <a:buAutoNum type="arabicPeriod"/>
            </a:pPr>
            <a:r>
              <a:rPr lang="ru-RU" sz="1600" dirty="0" smtClean="0"/>
              <a:t>Нить </a:t>
            </a:r>
            <a:r>
              <a:rPr lang="ru-RU" sz="1600" dirty="0" err="1" smtClean="0"/>
              <a:t>филамента</a:t>
            </a:r>
            <a:endParaRPr lang="ru-RU" sz="1600" dirty="0" smtClean="0"/>
          </a:p>
          <a:p>
            <a:pPr marL="252000" indent="-252000">
              <a:spcAft>
                <a:spcPts val="600"/>
              </a:spcAft>
              <a:buAutoNum type="arabicPeriod"/>
            </a:pPr>
            <a:r>
              <a:rPr lang="ru-RU" sz="1600" dirty="0" smtClean="0"/>
              <a:t>Шаговый двигатель экструзии</a:t>
            </a:r>
          </a:p>
          <a:p>
            <a:pPr marL="252000" indent="-252000">
              <a:spcAft>
                <a:spcPts val="600"/>
              </a:spcAft>
              <a:buAutoNum type="arabicPeriod"/>
            </a:pPr>
            <a:r>
              <a:rPr lang="ru-RU" sz="1600" dirty="0" smtClean="0"/>
              <a:t>Зубчатое колесо и прижимной ролик для проталкивания нити</a:t>
            </a:r>
          </a:p>
          <a:p>
            <a:pPr marL="252000" indent="-252000">
              <a:spcAft>
                <a:spcPts val="600"/>
              </a:spcAft>
              <a:buAutoNum type="arabicPeriod"/>
            </a:pPr>
            <a:r>
              <a:rPr lang="ru-RU" sz="1600" dirty="0" smtClean="0"/>
              <a:t>Медный</a:t>
            </a:r>
            <a:r>
              <a:rPr lang="en-US" sz="1600" dirty="0" smtClean="0"/>
              <a:t>/</a:t>
            </a:r>
            <a:r>
              <a:rPr lang="ru-RU" sz="1600" dirty="0" smtClean="0"/>
              <a:t>алюминиевый радиатор</a:t>
            </a:r>
          </a:p>
          <a:p>
            <a:pPr marL="252000" indent="-252000">
              <a:spcAft>
                <a:spcPts val="600"/>
              </a:spcAft>
              <a:buAutoNum type="arabicPeriod"/>
            </a:pPr>
            <a:r>
              <a:rPr lang="ru-RU" sz="1600" dirty="0" smtClean="0"/>
              <a:t>Керамический нагреватель</a:t>
            </a:r>
            <a:endParaRPr lang="en-US" sz="1600" dirty="0" smtClean="0"/>
          </a:p>
          <a:p>
            <a:pPr marL="252000" indent="-252000">
              <a:spcAft>
                <a:spcPts val="600"/>
              </a:spcAft>
              <a:buAutoNum type="arabicPeriod"/>
            </a:pPr>
            <a:r>
              <a:rPr lang="ru-RU" sz="1600" dirty="0" smtClean="0"/>
              <a:t>Латунное</a:t>
            </a:r>
            <a:r>
              <a:rPr lang="en-US" sz="1600" dirty="0" smtClean="0"/>
              <a:t>/</a:t>
            </a:r>
            <a:r>
              <a:rPr lang="ru-RU" sz="1600" dirty="0" smtClean="0"/>
              <a:t>стальное сопло</a:t>
            </a:r>
          </a:p>
          <a:p>
            <a:pPr marL="252000" indent="-252000">
              <a:spcAft>
                <a:spcPts val="600"/>
              </a:spcAft>
              <a:buAutoNum type="arabicPeriod"/>
            </a:pPr>
            <a:r>
              <a:rPr lang="ru-RU" sz="1600" dirty="0" smtClean="0"/>
              <a:t>Вентилятор</a:t>
            </a:r>
          </a:p>
        </p:txBody>
      </p:sp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6</a:t>
            </a:fld>
            <a:endParaRPr lang="ru-RU" sz="1400" b="1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611560" y="972495"/>
            <a:ext cx="4237788" cy="4717048"/>
            <a:chOff x="188639" y="1044503"/>
            <a:chExt cx="4237788" cy="4717048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055" y="1122876"/>
              <a:ext cx="1781175" cy="463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Шестиугольник 7"/>
            <p:cNvSpPr/>
            <p:nvPr/>
          </p:nvSpPr>
          <p:spPr>
            <a:xfrm>
              <a:off x="1202260" y="1044503"/>
              <a:ext cx="504056" cy="434531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1</a:t>
              </a:r>
              <a:endParaRPr lang="ru-RU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23" name="Шестиугольник 22"/>
            <p:cNvSpPr/>
            <p:nvPr/>
          </p:nvSpPr>
          <p:spPr>
            <a:xfrm>
              <a:off x="2771800" y="2350386"/>
              <a:ext cx="504056" cy="434531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7030A0"/>
                  </a:solidFill>
                </a:rPr>
                <a:t>2</a:t>
              </a:r>
              <a:endParaRPr lang="ru-RU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26" name="Шестиугольник 25"/>
            <p:cNvSpPr/>
            <p:nvPr/>
          </p:nvSpPr>
          <p:spPr>
            <a:xfrm>
              <a:off x="2321285" y="3717032"/>
              <a:ext cx="504056" cy="434531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7030A0"/>
                  </a:solidFill>
                </a:rPr>
                <a:t>4</a:t>
              </a:r>
              <a:endParaRPr lang="ru-RU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29" name="Шестиугольник 28"/>
            <p:cNvSpPr/>
            <p:nvPr/>
          </p:nvSpPr>
          <p:spPr>
            <a:xfrm>
              <a:off x="2123728" y="5223257"/>
              <a:ext cx="504056" cy="434531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7030A0"/>
                  </a:solidFill>
                </a:rPr>
                <a:t>6</a:t>
              </a:r>
            </a:p>
          </p:txBody>
        </p:sp>
        <p:sp>
          <p:nvSpPr>
            <p:cNvPr id="13" name="Шестиугольник 12"/>
            <p:cNvSpPr/>
            <p:nvPr/>
          </p:nvSpPr>
          <p:spPr>
            <a:xfrm>
              <a:off x="827584" y="1971668"/>
              <a:ext cx="504056" cy="434531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7030A0"/>
                  </a:solidFill>
                </a:rPr>
                <a:t>3</a:t>
              </a:r>
              <a:endParaRPr lang="ru-RU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18" name="Шестиугольник 17"/>
            <p:cNvSpPr/>
            <p:nvPr/>
          </p:nvSpPr>
          <p:spPr>
            <a:xfrm>
              <a:off x="2267744" y="4581128"/>
              <a:ext cx="504056" cy="434531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7030A0"/>
                  </a:solidFill>
                </a:rPr>
                <a:t>5</a:t>
              </a:r>
            </a:p>
          </p:txBody>
        </p:sp>
        <p:sp>
          <p:nvSpPr>
            <p:cNvPr id="4" name="Правая фигурная скобка 3"/>
            <p:cNvSpPr/>
            <p:nvPr/>
          </p:nvSpPr>
          <p:spPr>
            <a:xfrm>
              <a:off x="2848515" y="4581128"/>
              <a:ext cx="350626" cy="487480"/>
            </a:xfrm>
            <a:prstGeom prst="rightBrac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27319" y="4631860"/>
              <a:ext cx="935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Хот-энд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" name="Правая фигурная скобка 20"/>
            <p:cNvSpPr/>
            <p:nvPr/>
          </p:nvSpPr>
          <p:spPr>
            <a:xfrm>
              <a:off x="2897052" y="3698899"/>
              <a:ext cx="350626" cy="487480"/>
            </a:xfrm>
            <a:prstGeom prst="rightBrac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75856" y="3749631"/>
              <a:ext cx="1094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>
                  <a:solidFill>
                    <a:srgbClr val="0070C0"/>
                  </a:solidFill>
                </a:rPr>
                <a:t>Колд</a:t>
              </a:r>
              <a:r>
                <a:rPr lang="ru-RU" dirty="0" smtClean="0">
                  <a:solidFill>
                    <a:srgbClr val="0070C0"/>
                  </a:solidFill>
                </a:rPr>
                <a:t>-энд</a:t>
              </a:r>
              <a:endParaRPr lang="ru-RU" dirty="0">
                <a:solidFill>
                  <a:srgbClr val="0070C0"/>
                </a:solidFill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H="1" flipV="1">
              <a:off x="1992638" y="4869160"/>
              <a:ext cx="1079727" cy="571362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072365" y="5440522"/>
              <a:ext cx="1354062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203848" y="5101346"/>
              <a:ext cx="122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Термистор</a:t>
              </a:r>
              <a:endParaRPr lang="ru-RU" dirty="0"/>
            </a:p>
          </p:txBody>
        </p: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695" y="3165567"/>
              <a:ext cx="511797" cy="1650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Шестиугольник 32"/>
            <p:cNvSpPr/>
            <p:nvPr/>
          </p:nvSpPr>
          <p:spPr>
            <a:xfrm>
              <a:off x="188639" y="3684432"/>
              <a:ext cx="504056" cy="434531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7030A0"/>
                  </a:solidFill>
                </a:rPr>
                <a:t>7</a:t>
              </a:r>
              <a:endParaRPr lang="ru-RU" sz="2000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0968"/>
            <a:ext cx="2482266" cy="328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934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Тип подачи </a:t>
            </a:r>
            <a:r>
              <a:rPr lang="ru-RU" sz="2600" dirty="0" err="1" smtClean="0"/>
              <a:t>филамента</a:t>
            </a:r>
            <a:r>
              <a:rPr lang="ru-RU" sz="2600" dirty="0" smtClean="0"/>
              <a:t>: </a:t>
            </a:r>
            <a:r>
              <a:rPr lang="ru-RU" sz="2600" dirty="0" err="1" smtClean="0"/>
              <a:t>Боуден</a:t>
            </a:r>
            <a:r>
              <a:rPr lang="ru-RU" sz="2600" dirty="0" smtClean="0"/>
              <a:t> или «</a:t>
            </a:r>
            <a:r>
              <a:rPr lang="ru-RU" sz="2600" dirty="0" err="1" smtClean="0"/>
              <a:t>директ</a:t>
            </a:r>
            <a:r>
              <a:rPr lang="ru-RU" sz="2600" dirty="0" smtClean="0"/>
              <a:t>»</a:t>
            </a:r>
            <a:endParaRPr lang="ru-RU" sz="2600" dirty="0"/>
          </a:p>
        </p:txBody>
      </p:sp>
      <p:sp>
        <p:nvSpPr>
          <p:cNvPr id="3" name="AutoShape 2" descr="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3608" y="836712"/>
            <a:ext cx="288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Система экструзии </a:t>
            </a:r>
            <a:r>
              <a:rPr lang="ru-RU" b="1" u="sng" dirty="0" err="1" smtClean="0"/>
              <a:t>Боудена</a:t>
            </a:r>
            <a:endParaRPr lang="ru-RU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4690773" y="836712"/>
            <a:ext cx="365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Прямая система подачи («</a:t>
            </a:r>
            <a:r>
              <a:rPr lang="ru-RU" b="1" u="sng" dirty="0" err="1" smtClean="0"/>
              <a:t>директ</a:t>
            </a:r>
            <a:r>
              <a:rPr lang="ru-RU" u="sng" dirty="0" smtClean="0"/>
              <a:t>»)</a:t>
            </a:r>
            <a:endParaRPr lang="ru-RU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3816910"/>
            <a:ext cx="424847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Находится </a:t>
            </a:r>
            <a:r>
              <a:rPr lang="ru-RU" sz="1500" dirty="0"/>
              <a:t>непосредственно </a:t>
            </a:r>
            <a:r>
              <a:rPr lang="ru-RU" sz="1500" dirty="0" smtClean="0"/>
              <a:t>в экструдере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180000" indent="-180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Проталкивает нить в нагреватель</a:t>
            </a:r>
            <a:r>
              <a:rPr lang="en-US" sz="1500" dirty="0" smtClean="0"/>
              <a:t>.</a:t>
            </a:r>
            <a:endParaRPr lang="ru-RU" sz="1500" dirty="0" smtClean="0"/>
          </a:p>
          <a:p>
            <a:pPr>
              <a:spcAft>
                <a:spcPts val="300"/>
              </a:spcAft>
            </a:pPr>
            <a:r>
              <a:rPr lang="ru-RU" sz="1500" b="1" dirty="0">
                <a:solidFill>
                  <a:srgbClr val="00B050"/>
                </a:solidFill>
              </a:rPr>
              <a:t>Плюсы:</a:t>
            </a:r>
          </a:p>
          <a:p>
            <a:pPr marL="447675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500" dirty="0" smtClean="0"/>
              <a:t>«Всеядность» по </a:t>
            </a:r>
            <a:r>
              <a:rPr lang="ru-RU" sz="1500" dirty="0" err="1" smtClean="0"/>
              <a:t>филаментам</a:t>
            </a:r>
            <a:r>
              <a:rPr lang="en-US" sz="1500" dirty="0" smtClean="0"/>
              <a:t>;</a:t>
            </a:r>
            <a:endParaRPr lang="ru-RU" sz="1500" dirty="0"/>
          </a:p>
          <a:p>
            <a:pPr marL="447675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500" dirty="0" smtClean="0"/>
              <a:t>Более точное управление подачей</a:t>
            </a:r>
            <a:r>
              <a:rPr lang="en-US" sz="1500" dirty="0" smtClean="0"/>
              <a:t>/</a:t>
            </a:r>
            <a:r>
              <a:rPr lang="ru-RU" sz="1500" dirty="0" smtClean="0"/>
              <a:t>втягиванием </a:t>
            </a:r>
            <a:r>
              <a:rPr lang="ru-RU" sz="1500" dirty="0" smtClean="0"/>
              <a:t>нити (ретрактом)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447675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500" dirty="0" smtClean="0"/>
              <a:t>Более качественная экструзия</a:t>
            </a:r>
            <a:r>
              <a:rPr lang="en-US" sz="1500" dirty="0" smtClean="0"/>
              <a:t>;</a:t>
            </a:r>
            <a:endParaRPr lang="ru-RU" sz="1500" dirty="0"/>
          </a:p>
          <a:p>
            <a:pPr>
              <a:spcAft>
                <a:spcPts val="300"/>
              </a:spcAft>
            </a:pPr>
            <a:r>
              <a:rPr lang="ru-RU" sz="1500" b="1" dirty="0">
                <a:solidFill>
                  <a:srgbClr val="FF0000"/>
                </a:solidFill>
              </a:rPr>
              <a:t>Минусы:</a:t>
            </a:r>
          </a:p>
          <a:p>
            <a:pPr marL="358775" indent="-215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Сильнее влияние вибраций на печать</a:t>
            </a:r>
            <a:r>
              <a:rPr lang="en-US" sz="1500" dirty="0" smtClean="0"/>
              <a:t>;</a:t>
            </a:r>
            <a:endParaRPr lang="ru-RU" sz="1500" dirty="0"/>
          </a:p>
          <a:p>
            <a:pPr marL="358775" indent="-215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Сложность в обслуживании.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95536" y="1268761"/>
            <a:ext cx="4029582" cy="2423122"/>
            <a:chOff x="94597" y="1326923"/>
            <a:chExt cx="5530625" cy="332575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365" y="1422068"/>
              <a:ext cx="4160628" cy="3230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979712" y="2958687"/>
              <a:ext cx="1351321" cy="633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Прижимной</a:t>
              </a:r>
            </a:p>
            <a:p>
              <a:r>
                <a:rPr lang="ru-RU" sz="1200" dirty="0" smtClean="0"/>
                <a:t>ролик</a:t>
              </a:r>
              <a:endParaRPr lang="ru-RU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597" y="2020688"/>
              <a:ext cx="1266219" cy="887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200" dirty="0" smtClean="0"/>
                <a:t>Приводное</a:t>
              </a:r>
            </a:p>
            <a:p>
              <a:pPr algn="r"/>
              <a:r>
                <a:rPr lang="ru-RU" sz="1200" dirty="0"/>
                <a:t>з</a:t>
              </a:r>
              <a:r>
                <a:rPr lang="ru-RU" sz="1200" dirty="0" smtClean="0"/>
                <a:t>убчатое</a:t>
              </a:r>
            </a:p>
            <a:p>
              <a:pPr algn="r"/>
              <a:r>
                <a:rPr lang="ru-RU" sz="1200" dirty="0" smtClean="0"/>
                <a:t>колесо</a:t>
              </a:r>
              <a:endParaRPr lang="ru-RU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60085" y="3204719"/>
              <a:ext cx="1365137" cy="380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Нагреватель</a:t>
              </a:r>
              <a:endParaRPr lang="ru-RU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74691" y="1787489"/>
              <a:ext cx="1166511" cy="380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err="1" smtClean="0"/>
                <a:t>Филамент</a:t>
              </a:r>
              <a:endParaRPr lang="ru-RU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34452" y="1326923"/>
              <a:ext cx="1319463" cy="633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Тефлоновая</a:t>
              </a:r>
            </a:p>
            <a:p>
              <a:r>
                <a:rPr lang="ru-RU" sz="1200" dirty="0" smtClean="0"/>
                <a:t>трубка</a:t>
              </a:r>
              <a:endParaRPr lang="ru-RU" sz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223081" y="1340768"/>
            <a:ext cx="2714425" cy="2360907"/>
            <a:chOff x="5177989" y="1494076"/>
            <a:chExt cx="3725565" cy="3240360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494076"/>
              <a:ext cx="2839247" cy="3240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177989" y="3491717"/>
              <a:ext cx="1266220" cy="887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200" dirty="0" smtClean="0"/>
                <a:t>Приводное</a:t>
              </a:r>
            </a:p>
            <a:p>
              <a:pPr algn="r"/>
              <a:r>
                <a:rPr lang="ru-RU" sz="1200" dirty="0"/>
                <a:t>з</a:t>
              </a:r>
              <a:r>
                <a:rPr lang="ru-RU" sz="1200" dirty="0" smtClean="0"/>
                <a:t>убчатое</a:t>
              </a:r>
            </a:p>
            <a:p>
              <a:pPr algn="r"/>
              <a:r>
                <a:rPr lang="ru-RU" sz="1200" dirty="0" smtClean="0"/>
                <a:t>колесо</a:t>
              </a:r>
              <a:endParaRPr lang="ru-RU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24328" y="3505221"/>
              <a:ext cx="1351322" cy="633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Прижимной</a:t>
              </a:r>
            </a:p>
            <a:p>
              <a:r>
                <a:rPr lang="ru-RU" sz="1200" dirty="0" smtClean="0"/>
                <a:t>ролик</a:t>
              </a:r>
              <a:endParaRPr lang="ru-RU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38417" y="4076491"/>
              <a:ext cx="1365137" cy="380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Нагреватель</a:t>
              </a:r>
              <a:endParaRPr lang="ru-RU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72693" y="1978387"/>
              <a:ext cx="1166511" cy="380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err="1" smtClean="0"/>
                <a:t>Филамент</a:t>
              </a:r>
              <a:endParaRPr lang="ru-RU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22327" y="1697934"/>
              <a:ext cx="1738114" cy="633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Тефлоновая трубка</a:t>
              </a:r>
              <a:endParaRPr lang="ru-RU" sz="1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23528" y="3645024"/>
            <a:ext cx="4029582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Крепится </a:t>
            </a:r>
            <a:r>
              <a:rPr lang="ru-RU" sz="1500" dirty="0"/>
              <a:t>на </a:t>
            </a:r>
            <a:r>
              <a:rPr lang="ru-RU" sz="1500" dirty="0" smtClean="0"/>
              <a:t>корпусе принтера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180000" indent="-180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dirty="0" err="1" smtClean="0"/>
              <a:t>Филамент</a:t>
            </a:r>
            <a:r>
              <a:rPr lang="ru-RU" sz="1500" dirty="0" smtClean="0"/>
              <a:t> подаётся в экструдер через </a:t>
            </a:r>
            <a:r>
              <a:rPr lang="ru-RU" sz="1500" dirty="0"/>
              <a:t>гибкую тефлоновую </a:t>
            </a:r>
            <a:r>
              <a:rPr lang="ru-RU" sz="1500" dirty="0" smtClean="0"/>
              <a:t>трубку</a:t>
            </a:r>
            <a:r>
              <a:rPr lang="en-US" sz="1500" dirty="0" smtClean="0"/>
              <a:t>.</a:t>
            </a:r>
          </a:p>
          <a:p>
            <a:pPr>
              <a:spcAft>
                <a:spcPts val="300"/>
              </a:spcAft>
            </a:pPr>
            <a:r>
              <a:rPr lang="ru-RU" sz="1500" b="1" dirty="0" smtClean="0">
                <a:solidFill>
                  <a:srgbClr val="00B050"/>
                </a:solidFill>
              </a:rPr>
              <a:t>Плюсы:</a:t>
            </a:r>
          </a:p>
          <a:p>
            <a:pPr marL="447675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500" dirty="0" smtClean="0"/>
              <a:t>Меньше вес печатающей головки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447675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500" dirty="0" smtClean="0"/>
              <a:t>Выше скорость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447675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500" dirty="0" smtClean="0"/>
              <a:t>Меньше </a:t>
            </a:r>
            <a:r>
              <a:rPr lang="ru-RU" sz="1500" dirty="0" smtClean="0"/>
              <a:t>шум</a:t>
            </a:r>
            <a:r>
              <a:rPr lang="en-US" sz="1500" dirty="0" smtClean="0"/>
              <a:t> </a:t>
            </a:r>
            <a:r>
              <a:rPr lang="ru-RU" sz="1500" dirty="0" smtClean="0"/>
              <a:t>и вибрации</a:t>
            </a:r>
            <a:r>
              <a:rPr lang="en-US" sz="1500" dirty="0" smtClean="0"/>
              <a:t>;</a:t>
            </a:r>
            <a:endParaRPr lang="en-US" sz="1500" dirty="0" smtClean="0"/>
          </a:p>
          <a:p>
            <a:pPr marL="447675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500" dirty="0" smtClean="0"/>
              <a:t>Проще и дешевле обслуживать.</a:t>
            </a:r>
          </a:p>
          <a:p>
            <a:pPr>
              <a:spcAft>
                <a:spcPts val="300"/>
              </a:spcAft>
            </a:pPr>
            <a:r>
              <a:rPr lang="ru-RU" sz="1500" b="1" dirty="0" smtClean="0">
                <a:solidFill>
                  <a:srgbClr val="FF0000"/>
                </a:solidFill>
              </a:rPr>
              <a:t>Минусы:</a:t>
            </a:r>
          </a:p>
          <a:p>
            <a:pPr marL="358775" indent="-215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Выше инерционность (время отклика)</a:t>
            </a:r>
            <a:r>
              <a:rPr lang="en-US" sz="1500" dirty="0" smtClean="0"/>
              <a:t>;</a:t>
            </a:r>
            <a:endParaRPr lang="ru-RU" sz="1500" dirty="0" smtClean="0"/>
          </a:p>
          <a:p>
            <a:pPr marL="358775" indent="-215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/>
              <a:t>Ограниченность по выбору материалов</a:t>
            </a:r>
            <a:r>
              <a:rPr lang="en-US" sz="1500" dirty="0" smtClean="0"/>
              <a:t>.</a:t>
            </a:r>
            <a:endParaRPr lang="ru-RU" sz="1500" dirty="0" smtClean="0"/>
          </a:p>
        </p:txBody>
      </p:sp>
      <p:sp>
        <p:nvSpPr>
          <p:cNvPr id="2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292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Про сопла</a:t>
            </a:r>
            <a:endParaRPr lang="ru-RU" sz="2600" dirty="0"/>
          </a:p>
        </p:txBody>
      </p:sp>
      <p:sp>
        <p:nvSpPr>
          <p:cNvPr id="3" name="AutoShape 2" descr="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3680" y="836712"/>
            <a:ext cx="7224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Стандартные диаметры</a:t>
            </a:r>
            <a:r>
              <a:rPr lang="ru-RU" sz="1600" dirty="0" smtClean="0">
                <a:solidFill>
                  <a:srgbClr val="7030A0"/>
                </a:solidFill>
              </a:rPr>
              <a:t>: </a:t>
            </a:r>
            <a:r>
              <a:rPr lang="ru-RU" sz="1600" b="1" dirty="0" smtClean="0">
                <a:solidFill>
                  <a:srgbClr val="7030A0"/>
                </a:solidFill>
              </a:rPr>
              <a:t>0.2 мм</a:t>
            </a:r>
            <a:r>
              <a:rPr lang="en-US" sz="1600" dirty="0" smtClean="0"/>
              <a:t>;</a:t>
            </a:r>
            <a:r>
              <a:rPr lang="ru-RU" sz="1600" dirty="0" smtClean="0"/>
              <a:t> </a:t>
            </a:r>
            <a:r>
              <a:rPr lang="ru-RU" sz="1600" b="1" dirty="0" smtClean="0"/>
              <a:t>0.3 мм</a:t>
            </a:r>
            <a:r>
              <a:rPr lang="en-US" sz="1600" dirty="0" smtClean="0"/>
              <a:t>;  </a:t>
            </a:r>
            <a:r>
              <a:rPr lang="ru-RU" sz="1600" b="1" dirty="0" smtClean="0">
                <a:solidFill>
                  <a:srgbClr val="7030A0"/>
                </a:solidFill>
              </a:rPr>
              <a:t>0.4 мм</a:t>
            </a:r>
            <a:r>
              <a:rPr lang="en-US" sz="1600" dirty="0" smtClean="0"/>
              <a:t>;</a:t>
            </a:r>
            <a:r>
              <a:rPr lang="ru-RU" sz="1600" dirty="0" smtClean="0"/>
              <a:t> </a:t>
            </a:r>
            <a:r>
              <a:rPr lang="ru-RU" sz="1600" b="1" dirty="0" smtClean="0"/>
              <a:t>0.5 мм</a:t>
            </a:r>
            <a:r>
              <a:rPr lang="en-US" sz="1600" dirty="0" smtClean="0"/>
              <a:t>;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0.6 мм</a:t>
            </a:r>
            <a:r>
              <a:rPr lang="en-US" sz="1600" dirty="0" smtClean="0"/>
              <a:t>;</a:t>
            </a:r>
            <a:r>
              <a:rPr lang="ru-RU" sz="1600" dirty="0" smtClean="0"/>
              <a:t> </a:t>
            </a:r>
            <a:r>
              <a:rPr lang="ru-RU" sz="1600" b="1" dirty="0" smtClean="0"/>
              <a:t>0.8 мм</a:t>
            </a:r>
            <a:r>
              <a:rPr lang="en-US" sz="1600" b="1" dirty="0" smtClean="0"/>
              <a:t>; 1.0 </a:t>
            </a:r>
            <a:r>
              <a:rPr lang="ru-RU" sz="1600" b="1" dirty="0" smtClean="0"/>
              <a:t>мм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1268760"/>
            <a:ext cx="28803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/>
              <a:t>Больше диаметр – сильнее экструзия</a:t>
            </a:r>
            <a:r>
              <a:rPr lang="ru-RU" sz="1500" dirty="0" smtClean="0"/>
              <a:t>, соответственно, выше скорость печати.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Но, выше </a:t>
            </a:r>
            <a:r>
              <a:rPr lang="ru-RU" sz="1500" b="1" dirty="0" smtClean="0"/>
              <a:t>скорость печати – сильнее вибрации</a:t>
            </a:r>
            <a:r>
              <a:rPr lang="ru-RU" sz="1500" dirty="0" smtClean="0"/>
              <a:t>, следовательно, ниже качество.</a:t>
            </a:r>
          </a:p>
          <a:p>
            <a:pPr marL="180000" indent="-18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Сопла с большим диаметром необходимы при печати пластиками с </a:t>
            </a:r>
            <a:r>
              <a:rPr lang="ru-RU" sz="1500" b="1" dirty="0" smtClean="0"/>
              <a:t>наполнителями</a:t>
            </a:r>
            <a:r>
              <a:rPr lang="ru-RU" sz="1500" dirty="0" smtClean="0"/>
              <a:t> (например, с древесными опилками </a:t>
            </a:r>
            <a:r>
              <a:rPr lang="en-US" sz="1500" dirty="0" smtClean="0"/>
              <a:t>(Wood)</a:t>
            </a:r>
            <a:r>
              <a:rPr lang="ru-RU" sz="1500" dirty="0" smtClean="0"/>
              <a:t> или углеродными волокнами (</a:t>
            </a:r>
            <a:r>
              <a:rPr lang="en-US" sz="1500" dirty="0" smtClean="0"/>
              <a:t>Carbon Fiber</a:t>
            </a:r>
            <a:r>
              <a:rPr lang="ru-RU" sz="1500" dirty="0" smtClean="0"/>
              <a:t>))</a:t>
            </a:r>
          </a:p>
        </p:txBody>
      </p:sp>
      <p:sp>
        <p:nvSpPr>
          <p:cNvPr id="2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8</a:t>
            </a:fld>
            <a:endParaRPr lang="ru-RU" sz="14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1" y="1268760"/>
            <a:ext cx="5604369" cy="51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369" y="4797152"/>
            <a:ext cx="2873127" cy="122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407696" y="5884555"/>
            <a:ext cx="248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i="1" dirty="0" smtClean="0"/>
              <a:t>Диаметр обычно выбит на самом сопле</a:t>
            </a:r>
          </a:p>
        </p:txBody>
      </p:sp>
    </p:spTree>
    <p:extLst>
      <p:ext uri="{BB962C8B-B14F-4D97-AF65-F5344CB8AC3E}">
        <p14:creationId xmlns:p14="http://schemas.microsoft.com/office/powerpoint/2010/main" val="30640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RepRap – </a:t>
            </a:r>
            <a:r>
              <a:rPr lang="ru-RU" sz="2600" dirty="0" smtClean="0"/>
              <a:t>с чего всё начиналось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908720"/>
            <a:ext cx="344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Prusa</a:t>
            </a:r>
            <a:r>
              <a:rPr lang="en-US" b="1" dirty="0" smtClean="0"/>
              <a:t> i3 RepRap</a:t>
            </a:r>
            <a:r>
              <a:rPr lang="ru-RU" b="1" dirty="0" smtClean="0"/>
              <a:t> – привет из 201</a:t>
            </a:r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1412776"/>
            <a:ext cx="302433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Стоил около 15.000 руб.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Поставлялся в полностью разобранном виде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Корпус собирается из плоских деталей, вырезанных из оргстекла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Держатели шаговых двигателей напечатаны на таком же принтере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Печатающая поверхность – обычное стекло. Крепится к нагревателю канцелярскими прищепками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Приводной ремень отмеряешь, отрезаешь и натягиваешь сам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Прошиваешь через </a:t>
            </a:r>
            <a:r>
              <a:rPr lang="en-US" sz="1600" dirty="0" smtClean="0"/>
              <a:t>Arduino Studio</a:t>
            </a:r>
            <a:endParaRPr lang="en-US" sz="16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42" y="908720"/>
            <a:ext cx="4719414" cy="548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76256" y="6368034"/>
            <a:ext cx="2133600" cy="365125"/>
          </a:xfrm>
        </p:spPr>
        <p:txBody>
          <a:bodyPr/>
          <a:lstStyle/>
          <a:p>
            <a:fld id="{4D9710FC-32F4-4115-968E-9C35207C4B90}" type="slidenum">
              <a:rPr lang="ru-RU" sz="1400" b="1" smtClean="0"/>
              <a:t>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86791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2995</Words>
  <Application>Microsoft Office PowerPoint</Application>
  <PresentationFormat>Экран (4:3)</PresentationFormat>
  <Paragraphs>529</Paragraphs>
  <Slides>42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3D-принтеры FFF/FDM (#2)</vt:lpstr>
      <vt:lpstr>О чём сегодня пойдёт речь</vt:lpstr>
      <vt:lpstr>Что такое FDM/FFF?</vt:lpstr>
      <vt:lpstr>Из чего состоит 3D-принтер</vt:lpstr>
      <vt:lpstr>Из чего состоит экструдер</vt:lpstr>
      <vt:lpstr>Из чего состоит экструдер</vt:lpstr>
      <vt:lpstr>Тип подачи филамента: Боуден или «директ»</vt:lpstr>
      <vt:lpstr>Про сопла</vt:lpstr>
      <vt:lpstr>RepRap – с чего всё начиналось</vt:lpstr>
      <vt:lpstr>Хочу в 3D-печать. Что выбрать из дешёвого?</vt:lpstr>
      <vt:lpstr>Насколько сложно собрать?</vt:lpstr>
      <vt:lpstr>Хочу в 3D-печать. Есть немножко лишних денег</vt:lpstr>
      <vt:lpstr>Хочу в 3D-печать. Shut up and take my money!</vt:lpstr>
      <vt:lpstr>Почему в первый раз не стоит покупать б/у</vt:lpstr>
      <vt:lpstr>Немного о Picaso Designer (1 поколения)</vt:lpstr>
      <vt:lpstr>Немного о Picaso Designer (1 поколения)</vt:lpstr>
      <vt:lpstr>Вспомним, что нужно для печати</vt:lpstr>
      <vt:lpstr>Включаем принтер, запускаем программу</vt:lpstr>
      <vt:lpstr>Включаем принтер, запускаем программу</vt:lpstr>
      <vt:lpstr>Размещаем модель, режем на слои</vt:lpstr>
      <vt:lpstr>Настройка нарезки</vt:lpstr>
      <vt:lpstr>Структура модели после нарезки</vt:lpstr>
      <vt:lpstr>Структура модели после нарезки</vt:lpstr>
      <vt:lpstr>Пластики для начинающих</vt:lpstr>
      <vt:lpstr>Разновидности PLA</vt:lpstr>
      <vt:lpstr>Вперёд к серьезным инструментам – Orca Slicer</vt:lpstr>
      <vt:lpstr>Вперёд к серьезным инструментам – Orca Slicer</vt:lpstr>
      <vt:lpstr>Вперёд к серьезным инструментам – Orca Slicer</vt:lpstr>
      <vt:lpstr>Вперёд к серьезным инструментам – Orca Slicer</vt:lpstr>
      <vt:lpstr>Пора разбираться в настройках Orca Slicer</vt:lpstr>
      <vt:lpstr>Пора разбираться в настройках Orca Slicer</vt:lpstr>
      <vt:lpstr>Вернёмся к настройкам - Качество</vt:lpstr>
      <vt:lpstr>Вернёмся к настройкам - Прочность</vt:lpstr>
      <vt:lpstr>Вернёмся к настройкам - Скорость</vt:lpstr>
      <vt:lpstr>Вернёмся к настройкам - Поддержки</vt:lpstr>
      <vt:lpstr>Основные проблемы при печати</vt:lpstr>
      <vt:lpstr>Основные проблемы при печати</vt:lpstr>
      <vt:lpstr>Основные проблемы при печати</vt:lpstr>
      <vt:lpstr>Основные проблемы при печати</vt:lpstr>
      <vt:lpstr>Основные проблемы при печати</vt:lpstr>
      <vt:lpstr>Основные проблемы при печати</vt:lpstr>
      <vt:lpstr>Как сделать качественно</vt:lpstr>
    </vt:vector>
  </TitlesOfParts>
  <Company>ГУАП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3D-принтеры</dc:title>
  <dc:creator>Булгаков Д.А.</dc:creator>
  <cp:keywords>3D принтер;печать</cp:keywords>
  <cp:lastModifiedBy>Булгаков</cp:lastModifiedBy>
  <cp:revision>107</cp:revision>
  <dcterms:created xsi:type="dcterms:W3CDTF">2024-11-29T11:50:00Z</dcterms:created>
  <dcterms:modified xsi:type="dcterms:W3CDTF">2025-03-07T22:07:30Z</dcterms:modified>
</cp:coreProperties>
</file>