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82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8" r:id="rId22"/>
    <p:sldId id="283" r:id="rId23"/>
    <p:sldId id="275" r:id="rId24"/>
    <p:sldId id="276" r:id="rId25"/>
    <p:sldId id="277" r:id="rId26"/>
    <p:sldId id="279" r:id="rId27"/>
    <p:sldId id="280" r:id="rId28"/>
    <p:sldId id="28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860" y="-5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9218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62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400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9706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425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735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9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309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006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993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576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49939-0118-4DB7-BE7E-D1B50CD8CA7A}" type="datetimeFigureOut">
              <a:rPr lang="ru-RU" smtClean="0"/>
              <a:t>30.11.2024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710FC-32F4-4115-968E-9C35207C4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53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QIDI Tech | Innovative 3D Printers, Filaments &amp; Accessories – Qidi Tech  Online S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6" y="-3043"/>
            <a:ext cx="9144508" cy="609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-129257"/>
            <a:ext cx="7772400" cy="1470025"/>
          </a:xfrm>
        </p:spPr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3D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-принтеры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5013176"/>
            <a:ext cx="6400800" cy="1752600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чем их едят, и как не подавиться</a:t>
            </a:r>
            <a:endParaRPr lang="ru-RU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507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Ну хватит!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456384" cy="4560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44824"/>
            <a:ext cx="4276427" cy="427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3568" y="908720"/>
            <a:ext cx="3888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Пойду к Васе печатать. Вася крутой, он на коленке из говна и палок собрал </a:t>
            </a:r>
            <a:r>
              <a:rPr lang="en-US" dirty="0" smtClean="0"/>
              <a:t>3D-</a:t>
            </a:r>
            <a:r>
              <a:rPr lang="ru-RU" dirty="0" smtClean="0"/>
              <a:t>принтер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148064" y="5734997"/>
            <a:ext cx="3024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И правда классно. Но есть нюанс…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875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Эконом-вариант – китайский </a:t>
            </a:r>
            <a:r>
              <a:rPr lang="en-US" sz="2800" dirty="0" smtClean="0"/>
              <a:t>DIY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2310285" cy="30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75856" y="1052736"/>
            <a:ext cx="3564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С чем тебе предстоит столкнуться:</a:t>
            </a:r>
            <a:endParaRPr lang="ru-RU" u="sng" dirty="0"/>
          </a:p>
        </p:txBody>
      </p:sp>
      <p:sp>
        <p:nvSpPr>
          <p:cNvPr id="2" name="TextBox 1"/>
          <p:cNvSpPr txBox="1"/>
          <p:nvPr/>
        </p:nvSpPr>
        <p:spPr>
          <a:xfrm>
            <a:off x="3491880" y="1506270"/>
            <a:ext cx="32851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1. Доработать напильником детали</a:t>
            </a:r>
            <a:endParaRPr lang="ru-RU" sz="16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233" y="1779247"/>
            <a:ext cx="3380818" cy="55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273133" y="2564904"/>
            <a:ext cx="1427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/>
              <a:t>Нет. Даже так:</a:t>
            </a:r>
            <a:endParaRPr lang="ru-RU" sz="16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22" y="2276872"/>
            <a:ext cx="2149656" cy="147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767" y="3795349"/>
            <a:ext cx="3249433" cy="265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34433" y="4116849"/>
            <a:ext cx="2098007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dirty="0" smtClean="0"/>
              <a:t>Да-да, они напечатаны на этом же самом принтере</a:t>
            </a:r>
            <a:r>
              <a:rPr lang="en-US" sz="1600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ru-RU" sz="1600" dirty="0" smtClean="0"/>
              <a:t>Корпусные детали вырезаны из акрила</a:t>
            </a:r>
          </a:p>
        </p:txBody>
      </p:sp>
    </p:spTree>
    <p:extLst>
      <p:ext uri="{BB962C8B-B14F-4D97-AF65-F5344CB8AC3E}">
        <p14:creationId xmlns:p14="http://schemas.microsoft.com/office/powerpoint/2010/main" val="30331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Эконом-вариант – китайский </a:t>
            </a:r>
            <a:r>
              <a:rPr lang="en-US" sz="2800" dirty="0" smtClean="0"/>
              <a:t>DIY</a:t>
            </a:r>
            <a:endParaRPr lang="ru-RU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08720"/>
            <a:ext cx="2310285" cy="3048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87824" y="1414081"/>
            <a:ext cx="3600400" cy="1438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2</a:t>
            </a:r>
            <a:r>
              <a:rPr lang="ru-RU" sz="1600" b="1" dirty="0" smtClean="0"/>
              <a:t>.</a:t>
            </a:r>
            <a:r>
              <a:rPr lang="ru-RU" sz="1600" dirty="0" smtClean="0"/>
              <a:t> Штатные подшипники живые 50</a:t>
            </a:r>
            <a:r>
              <a:rPr lang="en-US" sz="1600" dirty="0" smtClean="0"/>
              <a:t>/50</a:t>
            </a:r>
            <a:r>
              <a:rPr lang="ru-RU" sz="1600" dirty="0" smtClean="0"/>
              <a:t>.</a:t>
            </a:r>
          </a:p>
          <a:p>
            <a:pPr marL="360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Половину сразу в мусор – они заклинившие.</a:t>
            </a:r>
          </a:p>
          <a:p>
            <a:pPr marL="360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Иди на Али и заказывай новые. 50</a:t>
            </a:r>
            <a:r>
              <a:rPr lang="en-US" sz="1600" dirty="0" smtClean="0"/>
              <a:t>% </a:t>
            </a:r>
            <a:r>
              <a:rPr lang="ru-RU" sz="1600" dirty="0" smtClean="0"/>
              <a:t>из заказанных окажутся </a:t>
            </a:r>
            <a:r>
              <a:rPr lang="en-US" sz="1600" dirty="0" smtClean="0"/>
              <a:t>OK</a:t>
            </a:r>
            <a:endParaRPr lang="ru-RU" sz="16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1412776"/>
            <a:ext cx="1586419" cy="154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87824" y="3169131"/>
            <a:ext cx="33843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/>
              <a:t>3.</a:t>
            </a:r>
            <a:r>
              <a:rPr lang="ru-RU" sz="1600" dirty="0" smtClean="0"/>
              <a:t> Заодно закажи сразу сопла 0.4мм</a:t>
            </a:r>
          </a:p>
          <a:p>
            <a:pPr marL="360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Забьешь пластиком или спалишь – </a:t>
            </a:r>
            <a:r>
              <a:rPr lang="en-US" sz="1600" dirty="0" smtClean="0"/>
              <a:t>99%</a:t>
            </a:r>
            <a:endParaRPr lang="ru-RU" sz="1600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264" y="3146412"/>
            <a:ext cx="2218184" cy="85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987824" y="4221088"/>
            <a:ext cx="33843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dirty="0"/>
              <a:t>4</a:t>
            </a:r>
            <a:r>
              <a:rPr lang="ru-RU" sz="1600" b="1" dirty="0" smtClean="0"/>
              <a:t>.</a:t>
            </a:r>
            <a:r>
              <a:rPr lang="ru-RU" sz="1600" dirty="0" smtClean="0"/>
              <a:t> Не забудь новый нагреватель</a:t>
            </a:r>
          </a:p>
          <a:p>
            <a:pPr marL="360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Или штатный будет дохлый, или спалишь при калибровке</a:t>
            </a:r>
            <a:endParaRPr lang="ru-RU" sz="1600" dirty="0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149080"/>
            <a:ext cx="1658426" cy="1085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2987824" y="5401379"/>
            <a:ext cx="338437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 smtClean="0"/>
              <a:t>5.</a:t>
            </a:r>
            <a:r>
              <a:rPr lang="ru-RU" sz="1600" dirty="0" smtClean="0"/>
              <a:t> Конечно, радиаторы для драйверов шаговых двигателей</a:t>
            </a:r>
          </a:p>
          <a:p>
            <a:pPr marL="360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Иначе спалишь</a:t>
            </a:r>
            <a:endParaRPr lang="ru-RU" sz="1600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701" y="5318100"/>
            <a:ext cx="1605635" cy="1207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31" y="5013176"/>
            <a:ext cx="2329969" cy="1320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395536" y="4365104"/>
            <a:ext cx="237626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600" b="1" dirty="0"/>
              <a:t>6</a:t>
            </a:r>
            <a:r>
              <a:rPr lang="ru-RU" sz="1600" b="1" dirty="0" smtClean="0"/>
              <a:t>.</a:t>
            </a:r>
            <a:r>
              <a:rPr lang="ru-RU" sz="1600" dirty="0" smtClean="0"/>
              <a:t> И приводной ремень</a:t>
            </a:r>
          </a:p>
          <a:p>
            <a:pPr marL="360000" indent="-21600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 smtClean="0"/>
              <a:t>Порвёшь</a:t>
            </a:r>
            <a:endParaRPr lang="ru-RU" sz="1600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7381432" y="980728"/>
            <a:ext cx="1039877" cy="59755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Смажь меня!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59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6" grpId="0"/>
      <p:bldP spid="19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Китайский </a:t>
            </a:r>
            <a:r>
              <a:rPr lang="en-US" sz="2800" dirty="0" smtClean="0"/>
              <a:t>DIY</a:t>
            </a:r>
            <a:r>
              <a:rPr lang="ru-RU" sz="2800" dirty="0" smtClean="0"/>
              <a:t> – это просто!</a:t>
            </a:r>
            <a:endParaRPr lang="ru-RU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67544" y="980435"/>
            <a:ext cx="4968552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 smtClean="0"/>
              <a:t>Экструдер разбери, намажь термопасту. Сопла тоже смажь.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 smtClean="0"/>
              <a:t>Ремень натяни хорошо.</a:t>
            </a:r>
            <a:endParaRPr lang="ru-RU" sz="16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08" y="3284984"/>
            <a:ext cx="3620076" cy="3098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591047" cy="317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8175" y="908720"/>
            <a:ext cx="2932257" cy="2199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7544" y="1886342"/>
            <a:ext cx="4968552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 smtClean="0"/>
              <a:t>Не забудь посчитать число зубцов на ремне и внести поправки в прошивку драйверов на </a:t>
            </a:r>
            <a:r>
              <a:rPr lang="en-US" sz="1600" dirty="0" smtClean="0"/>
              <a:t>Arduino</a:t>
            </a:r>
            <a:r>
              <a:rPr lang="ru-RU" sz="1600" dirty="0" smtClean="0"/>
              <a:t>.</a:t>
            </a:r>
            <a:endParaRPr lang="en-US" sz="1600" dirty="0" smtClean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 smtClean="0"/>
              <a:t>Если пластик подаётся через шкив – то ещё в прошивке инвертируй экструдер.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51332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 что по софту?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472182" y="971436"/>
            <a:ext cx="50257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Ты свой «шедевр», конечно же, скачал с интернета?</a:t>
            </a:r>
            <a:endParaRPr lang="ru-R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80675" y="1340768"/>
            <a:ext cx="1689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 smtClean="0"/>
              <a:t>Ага, а как ещё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76199" y="1700808"/>
            <a:ext cx="32277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Ну, освоиться с </a:t>
            </a:r>
            <a:r>
              <a:rPr lang="en-US" sz="1600" dirty="0" smtClean="0"/>
              <a:t>3D</a:t>
            </a:r>
            <a:r>
              <a:rPr lang="ru-RU" sz="1600" dirty="0" smtClean="0"/>
              <a:t>-</a:t>
            </a:r>
            <a:r>
              <a:rPr lang="ru-RU" sz="1600" dirty="0" err="1" smtClean="0"/>
              <a:t>моделингом</a:t>
            </a:r>
            <a:endParaRPr lang="ru-RU" sz="1600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4716016" y="2217058"/>
            <a:ext cx="3849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В идеале – инженерная графика и </a:t>
            </a:r>
            <a:r>
              <a:rPr lang="en-US" sz="1600" dirty="0" smtClean="0"/>
              <a:t>CAD</a:t>
            </a:r>
            <a:endParaRPr lang="ru-RU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782234" y="2996952"/>
            <a:ext cx="30696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Хотя для начала пойдёт и так: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4827"/>
            <a:ext cx="4248472" cy="3056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596" y="3356992"/>
            <a:ext cx="3770261" cy="304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306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18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Я уже скачал, давай печатать!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72182" y="971436"/>
            <a:ext cx="5179938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Ладно.</a:t>
            </a:r>
            <a:r>
              <a:rPr lang="en-US" sz="1600" dirty="0" smtClean="0"/>
              <a:t> </a:t>
            </a:r>
            <a:r>
              <a:rPr lang="ru-RU" sz="1600" dirty="0" smtClean="0"/>
              <a:t>3</a:t>
            </a:r>
            <a:r>
              <a:rPr lang="en-US" sz="1600" dirty="0" smtClean="0"/>
              <a:t>D</a:t>
            </a:r>
            <a:r>
              <a:rPr lang="ru-RU" sz="1600" dirty="0" smtClean="0"/>
              <a:t>-модель нужно «порезать» на слои и задать путь экструдера – как он будет двигаться в процессе печати модели, слой за слоем.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Это называется </a:t>
            </a:r>
            <a:r>
              <a:rPr lang="ru-RU" sz="1600" dirty="0" err="1" smtClean="0"/>
              <a:t>Слайсинг</a:t>
            </a:r>
            <a:r>
              <a:rPr lang="ru-RU" sz="1600" dirty="0" smtClean="0"/>
              <a:t> (</a:t>
            </a:r>
            <a:r>
              <a:rPr lang="en-US" sz="1600" b="1" dirty="0" smtClean="0"/>
              <a:t>Slicing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197606"/>
            <a:ext cx="5395962" cy="176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16053"/>
            <a:ext cx="5395962" cy="1861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2160" y="2197606"/>
            <a:ext cx="2592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3D-</a:t>
            </a:r>
            <a:r>
              <a:rPr lang="ru-RU" sz="1600" dirty="0" smtClean="0"/>
              <a:t>модель, будь она твердотельная или полигональная – не важно, сначала конвертируется в формат </a:t>
            </a:r>
            <a:r>
              <a:rPr lang="en-US" sz="1600" b="1" dirty="0" smtClean="0"/>
              <a:t>STL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012160" y="3875564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STL-</a:t>
            </a:r>
            <a:r>
              <a:rPr lang="ru-RU" sz="1600" dirty="0" smtClean="0"/>
              <a:t>файл загружается в специальную программу – </a:t>
            </a:r>
            <a:r>
              <a:rPr lang="ru-RU" sz="1600" dirty="0" err="1" smtClean="0"/>
              <a:t>слайсер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6012160" y="4797152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 smtClean="0"/>
              <a:t>Слайсер</a:t>
            </a:r>
            <a:r>
              <a:rPr lang="ru-RU" sz="1600" dirty="0" smtClean="0"/>
              <a:t> формирует       </a:t>
            </a:r>
            <a:r>
              <a:rPr lang="ru-RU" sz="1600" b="1" dirty="0" smtClean="0"/>
              <a:t>Г-коды</a:t>
            </a:r>
            <a:r>
              <a:rPr lang="ru-RU" sz="1600" dirty="0" smtClean="0"/>
              <a:t> на основе заданных параметров принтера</a:t>
            </a:r>
            <a:r>
              <a:rPr lang="en-US" sz="1600" dirty="0" smtClean="0"/>
              <a:t>, </a:t>
            </a:r>
            <a:r>
              <a:rPr lang="ru-RU" sz="1600" dirty="0" smtClean="0"/>
              <a:t>задания и пластика.</a:t>
            </a: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6012160" y="1268760"/>
            <a:ext cx="25922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 smtClean="0"/>
              <a:t>FDM</a:t>
            </a:r>
            <a:r>
              <a:rPr lang="ru-RU" sz="1600" dirty="0" smtClean="0"/>
              <a:t>-печать выполняется по слоям, снизу вверх.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0035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Выбор </a:t>
            </a:r>
            <a:r>
              <a:rPr lang="ru-RU" sz="2800" dirty="0" err="1" smtClean="0"/>
              <a:t>слайсера</a:t>
            </a:r>
            <a:r>
              <a:rPr lang="en-US" sz="2800" dirty="0" smtClean="0"/>
              <a:t> – Slic3r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801482" y="980728"/>
            <a:ext cx="525658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Open Source </a:t>
            </a:r>
            <a:r>
              <a:rPr lang="ru-RU" sz="1600" dirty="0" smtClean="0"/>
              <a:t>проект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Последняя версия – </a:t>
            </a:r>
            <a:r>
              <a:rPr lang="ru-RU" sz="1600" b="1" dirty="0" smtClean="0"/>
              <a:t>1.3.0</a:t>
            </a:r>
            <a:r>
              <a:rPr lang="ru-RU" sz="1600" dirty="0"/>
              <a:t> (2018-05-10</a:t>
            </a:r>
            <a:r>
              <a:rPr lang="ru-RU" sz="1600" dirty="0" smtClean="0"/>
              <a:t>)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Вася со своим </a:t>
            </a:r>
            <a:r>
              <a:rPr lang="en-US" sz="1600" dirty="0" smtClean="0"/>
              <a:t>DIY </a:t>
            </a:r>
            <a:r>
              <a:rPr lang="ru-RU" sz="1600" dirty="0" smtClean="0"/>
              <a:t>пользовался таким ещё 10 лет назад</a:t>
            </a:r>
            <a:endParaRPr lang="ru-RU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36712"/>
            <a:ext cx="3305175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342917"/>
            <a:ext cx="6276654" cy="3534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732240" y="2342917"/>
            <a:ext cx="210980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Любим всеми китайскими (и российскими) </a:t>
            </a:r>
            <a:r>
              <a:rPr lang="ru-RU" sz="1600" dirty="0" err="1" smtClean="0"/>
              <a:t>ноунеймами</a:t>
            </a:r>
            <a:r>
              <a:rPr lang="ru-RU" sz="1600" dirty="0" smtClean="0"/>
              <a:t>, потому что </a:t>
            </a:r>
            <a:r>
              <a:rPr lang="ru-RU" sz="1600" dirty="0" err="1" smtClean="0"/>
              <a:t>опенсорс</a:t>
            </a:r>
            <a:endParaRPr lang="ru-RU" sz="1600" dirty="0" smtClean="0"/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Качество </a:t>
            </a:r>
            <a:r>
              <a:rPr lang="ru-RU" sz="1600" dirty="0" err="1" smtClean="0"/>
              <a:t>слайсинга</a:t>
            </a:r>
            <a:r>
              <a:rPr lang="ru-RU" sz="1600" dirty="0" smtClean="0"/>
              <a:t> – </a:t>
            </a:r>
            <a:r>
              <a:rPr lang="ru-RU" sz="1600" dirty="0"/>
              <a:t>«</a:t>
            </a:r>
            <a:r>
              <a:rPr lang="ru-RU" sz="1600" dirty="0" smtClean="0"/>
              <a:t>на троечку», для сложных моделей не годится.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Глючит, вылетает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45852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Выбор </a:t>
            </a:r>
            <a:r>
              <a:rPr lang="ru-RU" sz="2800" dirty="0" err="1" smtClean="0"/>
              <a:t>слайсера</a:t>
            </a:r>
            <a:r>
              <a:rPr lang="en-US" sz="2800" dirty="0"/>
              <a:t> </a:t>
            </a:r>
            <a:r>
              <a:rPr lang="en-US" sz="2800" dirty="0" smtClean="0"/>
              <a:t>– </a:t>
            </a:r>
            <a:r>
              <a:rPr lang="en-US" sz="2800" dirty="0" err="1" smtClean="0"/>
              <a:t>KISSlicer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921063"/>
            <a:ext cx="437091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smtClean="0"/>
              <a:t>Open Source </a:t>
            </a:r>
            <a:r>
              <a:rPr lang="ru-RU" sz="1600" dirty="0" smtClean="0"/>
              <a:t>проект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Последняя версия – </a:t>
            </a:r>
            <a:r>
              <a:rPr lang="en-US" sz="1600" b="1" dirty="0" smtClean="0"/>
              <a:t>v23.05</a:t>
            </a:r>
            <a:r>
              <a:rPr lang="ru-RU" sz="1600" dirty="0" smtClean="0"/>
              <a:t> (</a:t>
            </a:r>
            <a:r>
              <a:rPr lang="en-US" sz="1600" dirty="0" smtClean="0"/>
              <a:t>2023-05-05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60232" y="1807364"/>
            <a:ext cx="223224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Платный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Пример того, что бывает, когда программист пытается сделать </a:t>
            </a:r>
            <a:r>
              <a:rPr lang="en-US" sz="1600" dirty="0" smtClean="0"/>
              <a:t>GUI</a:t>
            </a:r>
            <a:r>
              <a:rPr lang="ru-RU" sz="1600" dirty="0"/>
              <a:t> </a:t>
            </a:r>
            <a:r>
              <a:rPr lang="ru-RU" sz="1600" dirty="0" smtClean="0"/>
              <a:t>(раньше было ещё хуже)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err="1" smtClean="0"/>
              <a:t>Слайсинг</a:t>
            </a:r>
            <a:r>
              <a:rPr lang="ru-RU" sz="1600" dirty="0" smtClean="0"/>
              <a:t> по структуре путей лучше чем в </a:t>
            </a:r>
            <a:r>
              <a:rPr lang="en-US" sz="1600" dirty="0" smtClean="0"/>
              <a:t>Slic3r</a:t>
            </a:r>
            <a:endParaRPr lang="ru-RU" sz="1600" dirty="0" smtClean="0"/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Много дополнительных настроек</a:t>
            </a:r>
            <a:endParaRPr lang="ru-RU" sz="1600" dirty="0"/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Вариант для энтузиастов, любящих поковыряться в настройках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61398"/>
            <a:ext cx="2038350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83" y="1772816"/>
            <a:ext cx="6280249" cy="4248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2837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Выбор </a:t>
            </a:r>
            <a:r>
              <a:rPr lang="ru-RU" sz="2800" dirty="0" err="1" smtClean="0"/>
              <a:t>слайсера</a:t>
            </a:r>
            <a:r>
              <a:rPr lang="en-US" sz="2800" dirty="0" smtClean="0"/>
              <a:t> – </a:t>
            </a:r>
            <a:r>
              <a:rPr lang="en-US" sz="2800" dirty="0" err="1" smtClean="0"/>
              <a:t>PrusaSlicer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921063"/>
            <a:ext cx="475252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Наследник </a:t>
            </a:r>
            <a:r>
              <a:rPr lang="en-US" sz="1600" dirty="0" smtClean="0"/>
              <a:t>Slic3r</a:t>
            </a:r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Изначально предназначен для принтеров </a:t>
            </a:r>
            <a:r>
              <a:rPr lang="en-US" sz="1600" dirty="0" err="1" smtClean="0"/>
              <a:t>Prusa</a:t>
            </a:r>
            <a:endParaRPr lang="ru-RU" sz="1600" dirty="0" smtClean="0"/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Последняя версия – </a:t>
            </a:r>
            <a:r>
              <a:rPr lang="en-US" sz="1600" b="1" dirty="0" smtClean="0"/>
              <a:t>2.8.11</a:t>
            </a:r>
            <a:r>
              <a:rPr lang="en-US" sz="1600" dirty="0" smtClean="0"/>
              <a:t> (09.09.2024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60232" y="1989995"/>
            <a:ext cx="223224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Бесплатный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Включает профили </a:t>
            </a:r>
            <a:r>
              <a:rPr lang="ru-RU" sz="1600" dirty="0"/>
              <a:t>печати </a:t>
            </a:r>
            <a:r>
              <a:rPr lang="ru-RU" sz="1600" dirty="0" smtClean="0"/>
              <a:t>для разных принтеров, не только </a:t>
            </a:r>
            <a:r>
              <a:rPr lang="en-US" sz="1600" dirty="0" err="1" smtClean="0"/>
              <a:t>Prusa</a:t>
            </a:r>
            <a:endParaRPr lang="ru-RU" sz="1600" dirty="0" smtClean="0"/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Адекватный интерфейс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Имеет функционал для SLA 3D-печати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Три режима:</a:t>
            </a:r>
          </a:p>
          <a:p>
            <a:pPr marL="360363" indent="-142875">
              <a:buFont typeface="Arial" panose="020B0604020202020204" pitchFamily="34" charset="0"/>
              <a:buChar char="•"/>
            </a:pPr>
            <a:r>
              <a:rPr lang="ru-RU" sz="1600" dirty="0" smtClean="0"/>
              <a:t>Простой</a:t>
            </a:r>
          </a:p>
          <a:p>
            <a:pPr marL="360363" indent="-142875">
              <a:buFont typeface="Arial" panose="020B0604020202020204" pitchFamily="34" charset="0"/>
              <a:buChar char="•"/>
            </a:pPr>
            <a:r>
              <a:rPr lang="ru-RU" sz="1600" dirty="0" smtClean="0"/>
              <a:t>Расширенный</a:t>
            </a:r>
          </a:p>
          <a:p>
            <a:pPr marL="360363" indent="-142875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Продвинутый</a:t>
            </a:r>
            <a:endParaRPr lang="ru-RU" sz="1600" dirty="0"/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Поддерживает русский язык</a:t>
            </a:r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19" y="893290"/>
            <a:ext cx="2232248" cy="75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16136"/>
            <a:ext cx="6192688" cy="4005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24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Выбор </a:t>
            </a:r>
            <a:r>
              <a:rPr lang="ru-RU" sz="2800" dirty="0" err="1" smtClean="0"/>
              <a:t>слайсера</a:t>
            </a:r>
            <a:r>
              <a:rPr lang="en-US" sz="2800" dirty="0" smtClean="0"/>
              <a:t> – </a:t>
            </a:r>
            <a:r>
              <a:rPr lang="en-US" sz="2800" dirty="0" err="1" smtClean="0"/>
              <a:t>Cura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771800" y="980728"/>
            <a:ext cx="4968552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Изначально предназначен для принтеров </a:t>
            </a:r>
            <a:r>
              <a:rPr lang="en-US" sz="1600" dirty="0" err="1" smtClean="0"/>
              <a:t>Ultimaker</a:t>
            </a:r>
            <a:endParaRPr lang="ru-RU" sz="1600" dirty="0" smtClean="0"/>
          </a:p>
          <a:p>
            <a:pPr marL="180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 smtClean="0"/>
              <a:t>Последняя версия – </a:t>
            </a:r>
            <a:r>
              <a:rPr lang="en-US" sz="1600" b="1" dirty="0" smtClean="0"/>
              <a:t>v23.05</a:t>
            </a:r>
            <a:r>
              <a:rPr lang="ru-RU" sz="1600" dirty="0" smtClean="0"/>
              <a:t> (</a:t>
            </a:r>
            <a:r>
              <a:rPr lang="en-US" sz="1600" dirty="0" smtClean="0"/>
              <a:t>2023-05-05</a:t>
            </a:r>
            <a:r>
              <a:rPr lang="ru-RU" sz="1600" dirty="0" smtClean="0"/>
              <a:t>)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6660232" y="1989995"/>
            <a:ext cx="2232248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Бесплатный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Включает профили </a:t>
            </a:r>
            <a:r>
              <a:rPr lang="ru-RU" sz="1600" dirty="0"/>
              <a:t>печати </a:t>
            </a:r>
            <a:r>
              <a:rPr lang="ru-RU" sz="1600" dirty="0" smtClean="0"/>
              <a:t>для разных принтеров</a:t>
            </a:r>
            <a:r>
              <a:rPr lang="en-US" sz="1600" dirty="0" smtClean="0"/>
              <a:t> </a:t>
            </a:r>
            <a:r>
              <a:rPr lang="ru-RU" sz="1600" dirty="0" smtClean="0"/>
              <a:t>и пластиков. Хотя любит «сбрасывать» профили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Адекватный интерфейс: есть базовый и продвинутый режимы с разными уровнями настроек</a:t>
            </a:r>
          </a:p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Поддерживает русский язык, хотя сайт не доступен без </a:t>
            </a:r>
            <a:r>
              <a:rPr lang="en-US" sz="1600" dirty="0" smtClean="0"/>
              <a:t>VPN</a:t>
            </a:r>
            <a:endParaRPr lang="ru-RU" sz="1600" dirty="0" smtClean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97" y="980728"/>
            <a:ext cx="2280816" cy="816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63" y="1988840"/>
            <a:ext cx="6452469" cy="405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19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чём отличие </a:t>
            </a:r>
            <a:r>
              <a:rPr lang="en-US" sz="2800" dirty="0" smtClean="0"/>
              <a:t>3D</a:t>
            </a:r>
            <a:r>
              <a:rPr lang="ru-RU" sz="2800" dirty="0" smtClean="0"/>
              <a:t>-принтера от </a:t>
            </a:r>
            <a:r>
              <a:rPr lang="en-US" sz="2800" dirty="0" smtClean="0"/>
              <a:t>2D</a:t>
            </a:r>
            <a:r>
              <a:rPr lang="ru-RU" sz="2800" dirty="0" smtClean="0"/>
              <a:t>-принтера</a:t>
            </a:r>
            <a:endParaRPr lang="ru-RU" sz="2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87460"/>
            <a:ext cx="2962337" cy="29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Принтер HP LaserJet Tank 1502w | HP® Росси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403484"/>
            <a:ext cx="3587919" cy="26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070261" y="1475492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?</a:t>
            </a:r>
            <a:endParaRPr lang="ru-RU" sz="32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3789921" y="2195572"/>
            <a:ext cx="936104" cy="0"/>
          </a:xfrm>
          <a:prstGeom prst="straightConnector1">
            <a:avLst/>
          </a:prstGeom>
          <a:ln w="47625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627784" y="4355812"/>
            <a:ext cx="3304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 smtClean="0"/>
              <a:t>Третье измерение, конечно?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938555" y="4787860"/>
            <a:ext cx="2641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Да, но это не главное!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00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Давай уже быстренько что-нибудь сделаем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482757" y="980728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Качество пониже, всё остальное – по умолчанию</a:t>
            </a:r>
            <a:endParaRPr lang="ru-RU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466795" y="4365104"/>
            <a:ext cx="2952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216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 smtClean="0"/>
              <a:t>Сколько времени, 6 часов ?!</a:t>
            </a:r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772816"/>
            <a:ext cx="4464496" cy="338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7584" y="1362254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 smtClean="0"/>
              <a:t>Как скажешь, запускаю «нарезку»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652120" y="4746630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1600" dirty="0" smtClean="0"/>
              <a:t>3D-</a:t>
            </a:r>
            <a:r>
              <a:rPr lang="ru-RU" sz="1600" dirty="0" smtClean="0"/>
              <a:t>печать – это для терпеливых</a:t>
            </a:r>
            <a:endParaRPr lang="ru-RU" sz="1600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981" y="1363712"/>
            <a:ext cx="2520280" cy="2915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288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Нужно больше параметров!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926320"/>
            <a:ext cx="8568952" cy="5238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16016" y="616146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…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934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Не забывай, печать – послойная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624791" y="980728"/>
            <a:ext cx="4811305" cy="1853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 smtClean="0"/>
              <a:t>Это значит, что любые горизонтальные ответвления потребуют генерации «поддержек»</a:t>
            </a:r>
          </a:p>
          <a:p>
            <a:pPr marL="285750" indent="-285750">
              <a:lnSpc>
                <a:spcPct val="114000"/>
              </a:lnSpc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600" dirty="0" smtClean="0"/>
              <a:t>Поддержки – это вспомогательные элементы, которые создают опору для наплавления верхних слоёв. Потом они удаляются (механическим или химическим путём)</a:t>
            </a:r>
            <a:endParaRPr lang="ru-RU" sz="1600" dirty="0"/>
          </a:p>
        </p:txBody>
      </p:sp>
      <p:grpSp>
        <p:nvGrpSpPr>
          <p:cNvPr id="19" name="Группа 18"/>
          <p:cNvGrpSpPr/>
          <p:nvPr/>
        </p:nvGrpSpPr>
        <p:grpSpPr>
          <a:xfrm>
            <a:off x="585370" y="2131109"/>
            <a:ext cx="3698598" cy="3170099"/>
            <a:chOff x="585370" y="1771069"/>
            <a:chExt cx="3698598" cy="3170099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5370" y="1771069"/>
              <a:ext cx="2186430" cy="3170099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ru-RU" sz="20000" b="1" cap="none" spc="0" dirty="0" smtClean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</a:rPr>
                <a:t>Г</a:t>
              </a:r>
              <a:endParaRPr lang="ru-RU" sz="200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endParaRPr>
            </a:p>
          </p:txBody>
        </p:sp>
        <p:cxnSp>
          <p:nvCxnSpPr>
            <p:cNvPr id="8" name="Прямая соединительная линия 7"/>
            <p:cNvCxnSpPr/>
            <p:nvPr/>
          </p:nvCxnSpPr>
          <p:spPr>
            <a:xfrm>
              <a:off x="696799" y="4219341"/>
              <a:ext cx="2651065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Прямоугольник 10"/>
            <p:cNvSpPr/>
            <p:nvPr/>
          </p:nvSpPr>
          <p:spPr>
            <a:xfrm>
              <a:off x="1763688" y="2851189"/>
              <a:ext cx="86702" cy="1368152"/>
            </a:xfrm>
            <a:prstGeom prst="rect">
              <a:avLst/>
            </a:prstGeom>
            <a:pattFill prst="dkDnDiag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2019702" y="2851189"/>
              <a:ext cx="86702" cy="1368152"/>
            </a:xfrm>
            <a:prstGeom prst="rect">
              <a:avLst/>
            </a:prstGeom>
            <a:pattFill prst="dkDnDiag">
              <a:fgClr>
                <a:schemeClr val="accent1"/>
              </a:fgClr>
              <a:bgClr>
                <a:schemeClr val="bg1"/>
              </a:bgClr>
            </a:pattFill>
            <a:ln w="127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 стрелкой 9"/>
            <p:cNvCxnSpPr/>
            <p:nvPr/>
          </p:nvCxnSpPr>
          <p:spPr>
            <a:xfrm flipH="1" flipV="1">
              <a:off x="1907704" y="2924070"/>
              <a:ext cx="1224136" cy="86409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3082229" y="3448739"/>
              <a:ext cx="12017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Поддержки</a:t>
              </a:r>
              <a:endParaRPr lang="ru-RU" sz="1600" dirty="0"/>
            </a:p>
          </p:txBody>
        </p: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131840" y="3782376"/>
              <a:ext cx="1152128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546" y="980728"/>
            <a:ext cx="2757878" cy="2571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434" y="4149080"/>
            <a:ext cx="3629014" cy="20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207499" y="3553857"/>
            <a:ext cx="1751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Может быть так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914188" y="6181328"/>
            <a:ext cx="1544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может и так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51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 чем печатать будем?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3615313" y="961274"/>
            <a:ext cx="4341063" cy="955558"/>
            <a:chOff x="1911503" y="889266"/>
            <a:chExt cx="4341063" cy="955558"/>
          </a:xfrm>
        </p:grpSpPr>
        <p:sp>
          <p:nvSpPr>
            <p:cNvPr id="7" name="TextBox 6"/>
            <p:cNvSpPr txBox="1"/>
            <p:nvPr/>
          </p:nvSpPr>
          <p:spPr>
            <a:xfrm>
              <a:off x="3131840" y="908720"/>
              <a:ext cx="3120726" cy="918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Малая усадка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Широкая поддержка принтерами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Не токсичен</a:t>
              </a:r>
              <a:endParaRPr lang="ru-RU" sz="1600" dirty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1911503" y="889266"/>
              <a:ext cx="1580377" cy="955558"/>
              <a:chOff x="1911503" y="889266"/>
              <a:chExt cx="1580377" cy="955558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911503" y="1196752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Левая фигурная скобка 7"/>
              <p:cNvSpPr/>
              <p:nvPr/>
            </p:nvSpPr>
            <p:spPr>
              <a:xfrm>
                <a:off x="2771800" y="889266"/>
                <a:ext cx="720080" cy="955558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3611514" y="2060848"/>
            <a:ext cx="3878757" cy="1008112"/>
            <a:chOff x="1907704" y="1844824"/>
            <a:chExt cx="3878757" cy="100811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907704" y="1844824"/>
              <a:ext cx="1560294" cy="1008112"/>
              <a:chOff x="1907704" y="1672352"/>
              <a:chExt cx="1560294" cy="1008112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Левая фигурная скобка 14"/>
              <p:cNvSpPr/>
              <p:nvPr/>
            </p:nvSpPr>
            <p:spPr>
              <a:xfrm>
                <a:off x="2747918" y="1672352"/>
                <a:ext cx="720080" cy="1008112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107458" y="1862471"/>
              <a:ext cx="2679003" cy="918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Деформируется при нагреве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Тяжело шлифуется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Не стоек к ультрафиолету</a:t>
              </a:r>
              <a:endParaRPr lang="ru-RU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7544" y="1682224"/>
            <a:ext cx="1436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PLA</a:t>
            </a:r>
            <a:endParaRPr lang="ru-RU" sz="2400" b="1" dirty="0" smtClean="0"/>
          </a:p>
          <a:p>
            <a:pPr algn="ctr"/>
            <a:r>
              <a:rPr lang="ru-RU" dirty="0" smtClean="0"/>
              <a:t>2000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кг</a:t>
            </a:r>
            <a:endParaRPr lang="ru-RU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330" y="1628800"/>
            <a:ext cx="1524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467545" y="4365122"/>
            <a:ext cx="1436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ABS</a:t>
            </a:r>
            <a:endParaRPr lang="ru-RU" sz="2400" b="1" dirty="0" smtClean="0"/>
          </a:p>
          <a:p>
            <a:pPr algn="ctr"/>
            <a:r>
              <a:rPr lang="en-US" dirty="0" smtClean="0"/>
              <a:t>16</a:t>
            </a:r>
            <a:r>
              <a:rPr lang="ru-RU" dirty="0" smtClean="0"/>
              <a:t>00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кг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3615313" y="3645024"/>
            <a:ext cx="2896437" cy="955558"/>
            <a:chOff x="1911503" y="908720"/>
            <a:chExt cx="2896437" cy="955558"/>
          </a:xfrm>
        </p:grpSpPr>
        <p:sp>
          <p:nvSpPr>
            <p:cNvPr id="27" name="TextBox 26"/>
            <p:cNvSpPr txBox="1"/>
            <p:nvPr/>
          </p:nvSpPr>
          <p:spPr>
            <a:xfrm>
              <a:off x="3131840" y="908720"/>
              <a:ext cx="1676100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Прочный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Легко шлифуется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Много цветов</a:t>
              </a:r>
              <a:endParaRPr lang="ru-RU" sz="1600" dirty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1911503" y="908720"/>
              <a:ext cx="1580377" cy="955558"/>
              <a:chOff x="1911503" y="908720"/>
              <a:chExt cx="1580377" cy="955558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1911503" y="1196752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Левая фигурная скобка 29"/>
              <p:cNvSpPr/>
              <p:nvPr/>
            </p:nvSpPr>
            <p:spPr>
              <a:xfrm>
                <a:off x="2771800" y="908720"/>
                <a:ext cx="720080" cy="955558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3611514" y="4797152"/>
            <a:ext cx="4128826" cy="1008112"/>
            <a:chOff x="1907704" y="1844824"/>
            <a:chExt cx="4128826" cy="10081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907704" y="1844824"/>
              <a:ext cx="1560294" cy="1008112"/>
              <a:chOff x="1907704" y="1672352"/>
              <a:chExt cx="1560294" cy="1008112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Левая фигурная скобка 34"/>
              <p:cNvSpPr/>
              <p:nvPr/>
            </p:nvSpPr>
            <p:spPr>
              <a:xfrm>
                <a:off x="2747918" y="1672352"/>
                <a:ext cx="720080" cy="1008112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107458" y="1862471"/>
              <a:ext cx="2929072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Токсичен при нагреве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Деформируется при остывании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Высокая усадка</a:t>
              </a:r>
              <a:endParaRPr lang="ru-RU" sz="1600" dirty="0"/>
            </a:p>
          </p:txBody>
        </p:sp>
      </p:grp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91" y="4222153"/>
            <a:ext cx="1524000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45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 чем печатать будем?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3615313" y="961274"/>
            <a:ext cx="3620609" cy="955558"/>
            <a:chOff x="1911503" y="889266"/>
            <a:chExt cx="3620609" cy="955558"/>
          </a:xfrm>
        </p:grpSpPr>
        <p:sp>
          <p:nvSpPr>
            <p:cNvPr id="7" name="TextBox 6"/>
            <p:cNvSpPr txBox="1"/>
            <p:nvPr/>
          </p:nvSpPr>
          <p:spPr>
            <a:xfrm>
              <a:off x="3131840" y="908720"/>
              <a:ext cx="2400272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Растворяется в </a:t>
              </a:r>
              <a:r>
                <a:rPr lang="ru-RU" sz="1600" dirty="0" err="1" smtClean="0"/>
                <a:t>лимонеле</a:t>
              </a:r>
              <a:endParaRPr lang="ru-RU" sz="1600" dirty="0" smtClean="0"/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Легко обрабатывать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Не токсичен</a:t>
              </a:r>
              <a:endParaRPr lang="ru-RU" sz="1600" dirty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1911503" y="889266"/>
              <a:ext cx="1580377" cy="955558"/>
              <a:chOff x="1911503" y="889266"/>
              <a:chExt cx="1580377" cy="955558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911503" y="1196752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Левая фигурная скобка 7"/>
              <p:cNvSpPr/>
              <p:nvPr/>
            </p:nvSpPr>
            <p:spPr>
              <a:xfrm>
                <a:off x="2771800" y="889266"/>
                <a:ext cx="720080" cy="955558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3611514" y="2060848"/>
            <a:ext cx="3841567" cy="1008112"/>
            <a:chOff x="1907704" y="1844824"/>
            <a:chExt cx="3841567" cy="100811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907704" y="1844824"/>
              <a:ext cx="1560294" cy="1008112"/>
              <a:chOff x="1907704" y="1672352"/>
              <a:chExt cx="1560294" cy="1008112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Левая фигурная скобка 14"/>
              <p:cNvSpPr/>
              <p:nvPr/>
            </p:nvSpPr>
            <p:spPr>
              <a:xfrm>
                <a:off x="2747918" y="1672352"/>
                <a:ext cx="720080" cy="1008112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107458" y="1862471"/>
              <a:ext cx="2641813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Мало цветов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Низкая прочность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Легко отклеивается от стола</a:t>
              </a:r>
              <a:endParaRPr lang="ru-RU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7544" y="1682224"/>
            <a:ext cx="1436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HIPS</a:t>
            </a:r>
            <a:endParaRPr lang="ru-RU" sz="2400" b="1" dirty="0" smtClean="0"/>
          </a:p>
          <a:p>
            <a:pPr algn="ctr"/>
            <a:r>
              <a:rPr lang="en-US" dirty="0" smtClean="0"/>
              <a:t>1500</a:t>
            </a:r>
            <a:r>
              <a:rPr lang="ru-RU" dirty="0" smtClean="0"/>
              <a:t>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кг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67545" y="4365122"/>
            <a:ext cx="1436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PVA</a:t>
            </a:r>
            <a:endParaRPr lang="ru-RU" sz="2400" b="1" dirty="0" smtClean="0"/>
          </a:p>
          <a:p>
            <a:pPr algn="ctr"/>
            <a:r>
              <a:rPr lang="ru-RU" dirty="0" smtClean="0"/>
              <a:t>6500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кг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3615313" y="3645024"/>
            <a:ext cx="3825024" cy="955558"/>
            <a:chOff x="1911503" y="908720"/>
            <a:chExt cx="3825024" cy="955558"/>
          </a:xfrm>
        </p:grpSpPr>
        <p:sp>
          <p:nvSpPr>
            <p:cNvPr id="27" name="TextBox 26"/>
            <p:cNvSpPr txBox="1"/>
            <p:nvPr/>
          </p:nvSpPr>
          <p:spPr>
            <a:xfrm>
              <a:off x="3131840" y="908720"/>
              <a:ext cx="2604687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Растворяется в воде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Не требует подогрева стола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Не токсичен</a:t>
              </a:r>
              <a:endParaRPr lang="ru-RU" sz="1600" dirty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1911503" y="908720"/>
              <a:ext cx="1580377" cy="955558"/>
              <a:chOff x="1911503" y="908720"/>
              <a:chExt cx="1580377" cy="955558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1911503" y="1196752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Левая фигурная скобка 29"/>
              <p:cNvSpPr/>
              <p:nvPr/>
            </p:nvSpPr>
            <p:spPr>
              <a:xfrm>
                <a:off x="2771800" y="908720"/>
                <a:ext cx="720080" cy="955558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3611514" y="4797152"/>
            <a:ext cx="4557981" cy="1008112"/>
            <a:chOff x="1907704" y="1844824"/>
            <a:chExt cx="4557981" cy="10081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907704" y="1844824"/>
              <a:ext cx="1560294" cy="1008112"/>
              <a:chOff x="1907704" y="1672352"/>
              <a:chExt cx="1560294" cy="1008112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Левая фигурная скобка 34"/>
              <p:cNvSpPr/>
              <p:nvPr/>
            </p:nvSpPr>
            <p:spPr>
              <a:xfrm>
                <a:off x="2747918" y="1672352"/>
                <a:ext cx="720080" cy="1008112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107458" y="1862471"/>
              <a:ext cx="3358227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Не переносит высокие температуры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Дорогой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Подходит только для поддержек</a:t>
              </a:r>
              <a:endParaRPr lang="ru-RU" sz="1600" dirty="0"/>
            </a:p>
          </p:txBody>
        </p:sp>
      </p:grp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92" y="1594356"/>
            <a:ext cx="152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092" y="4358692"/>
            <a:ext cx="15240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616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А чем печатать будем?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3615313" y="961274"/>
            <a:ext cx="3488330" cy="955558"/>
            <a:chOff x="1911503" y="889266"/>
            <a:chExt cx="3488330" cy="955558"/>
          </a:xfrm>
        </p:grpSpPr>
        <p:sp>
          <p:nvSpPr>
            <p:cNvPr id="7" name="TextBox 6"/>
            <p:cNvSpPr txBox="1"/>
            <p:nvPr/>
          </p:nvSpPr>
          <p:spPr>
            <a:xfrm>
              <a:off x="3131840" y="908720"/>
              <a:ext cx="2267993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Прочный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Не токсичен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Хорошо спекаются слои</a:t>
              </a:r>
              <a:endParaRPr lang="ru-RU" sz="1600" dirty="0"/>
            </a:p>
          </p:txBody>
        </p:sp>
        <p:grpSp>
          <p:nvGrpSpPr>
            <p:cNvPr id="13" name="Группа 12"/>
            <p:cNvGrpSpPr/>
            <p:nvPr/>
          </p:nvGrpSpPr>
          <p:grpSpPr>
            <a:xfrm>
              <a:off x="1911503" y="889266"/>
              <a:ext cx="1580377" cy="955558"/>
              <a:chOff x="1911503" y="889266"/>
              <a:chExt cx="1580377" cy="955558"/>
            </a:xfrm>
          </p:grpSpPr>
          <p:sp>
            <p:nvSpPr>
              <p:cNvPr id="6" name="Прямоугольник 5"/>
              <p:cNvSpPr/>
              <p:nvPr/>
            </p:nvSpPr>
            <p:spPr>
              <a:xfrm>
                <a:off x="1911503" y="1196752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Левая фигурная скобка 7"/>
              <p:cNvSpPr/>
              <p:nvPr/>
            </p:nvSpPr>
            <p:spPr>
              <a:xfrm>
                <a:off x="2771800" y="889266"/>
                <a:ext cx="720080" cy="955558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" name="Группа 15"/>
          <p:cNvGrpSpPr/>
          <p:nvPr/>
        </p:nvGrpSpPr>
        <p:grpSpPr>
          <a:xfrm>
            <a:off x="3611514" y="2060848"/>
            <a:ext cx="4841841" cy="1008112"/>
            <a:chOff x="1907704" y="1844824"/>
            <a:chExt cx="4841841" cy="1008112"/>
          </a:xfrm>
        </p:grpSpPr>
        <p:grpSp>
          <p:nvGrpSpPr>
            <p:cNvPr id="11" name="Группа 10"/>
            <p:cNvGrpSpPr/>
            <p:nvPr/>
          </p:nvGrpSpPr>
          <p:grpSpPr>
            <a:xfrm>
              <a:off x="1907704" y="1844824"/>
              <a:ext cx="1560294" cy="1008112"/>
              <a:chOff x="1907704" y="1672352"/>
              <a:chExt cx="1560294" cy="1008112"/>
            </a:xfrm>
          </p:grpSpPr>
          <p:sp>
            <p:nvSpPr>
              <p:cNvPr id="12" name="Прямоугольник 11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Левая фигурная скобка 14"/>
              <p:cNvSpPr/>
              <p:nvPr/>
            </p:nvSpPr>
            <p:spPr>
              <a:xfrm>
                <a:off x="2747918" y="1672352"/>
                <a:ext cx="720080" cy="1008112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3107458" y="1862471"/>
              <a:ext cx="3642087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Не переносит высокую скорость печати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Тягучий, образует «паутинки»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Плохая адгезия со столом</a:t>
              </a:r>
              <a:endParaRPr lang="ru-RU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67544" y="1682224"/>
            <a:ext cx="1436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PETG</a:t>
            </a:r>
            <a:endParaRPr lang="ru-RU" sz="2400" b="1" dirty="0" smtClean="0"/>
          </a:p>
          <a:p>
            <a:pPr algn="ctr"/>
            <a:r>
              <a:rPr lang="en-US" dirty="0" smtClean="0"/>
              <a:t>1600</a:t>
            </a:r>
            <a:r>
              <a:rPr lang="ru-RU" dirty="0" smtClean="0"/>
              <a:t>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кг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467545" y="4365122"/>
            <a:ext cx="143654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/>
              <a:t>Нейлон</a:t>
            </a:r>
          </a:p>
          <a:p>
            <a:pPr algn="ctr"/>
            <a:r>
              <a:rPr lang="en-US" dirty="0" smtClean="0"/>
              <a:t>4</a:t>
            </a:r>
            <a:r>
              <a:rPr lang="ru-RU" dirty="0" smtClean="0"/>
              <a:t>000 </a:t>
            </a:r>
            <a:r>
              <a:rPr lang="ru-RU" dirty="0" err="1" smtClean="0"/>
              <a:t>руб</a:t>
            </a:r>
            <a:r>
              <a:rPr lang="ru-RU" dirty="0" smtClean="0"/>
              <a:t> </a:t>
            </a:r>
            <a:r>
              <a:rPr lang="en-US" dirty="0" smtClean="0"/>
              <a:t>/</a:t>
            </a:r>
            <a:r>
              <a:rPr lang="ru-RU" dirty="0" smtClean="0"/>
              <a:t> кг</a:t>
            </a:r>
            <a:endParaRPr lang="ru-RU" dirty="0"/>
          </a:p>
        </p:txBody>
      </p:sp>
      <p:grpSp>
        <p:nvGrpSpPr>
          <p:cNvPr id="26" name="Группа 25"/>
          <p:cNvGrpSpPr/>
          <p:nvPr/>
        </p:nvGrpSpPr>
        <p:grpSpPr>
          <a:xfrm>
            <a:off x="3615313" y="3645024"/>
            <a:ext cx="4950974" cy="955558"/>
            <a:chOff x="1911503" y="908720"/>
            <a:chExt cx="4950974" cy="955558"/>
          </a:xfrm>
        </p:grpSpPr>
        <p:sp>
          <p:nvSpPr>
            <p:cNvPr id="27" name="TextBox 26"/>
            <p:cNvSpPr txBox="1"/>
            <p:nvPr/>
          </p:nvSpPr>
          <p:spPr>
            <a:xfrm>
              <a:off x="3131840" y="908720"/>
              <a:ext cx="3730637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Прочный и износостойкий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Скользкий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Стойкий к температуре и растворителям</a:t>
              </a:r>
              <a:endParaRPr lang="ru-RU" sz="1600" dirty="0"/>
            </a:p>
          </p:txBody>
        </p:sp>
        <p:grpSp>
          <p:nvGrpSpPr>
            <p:cNvPr id="28" name="Группа 27"/>
            <p:cNvGrpSpPr/>
            <p:nvPr/>
          </p:nvGrpSpPr>
          <p:grpSpPr>
            <a:xfrm>
              <a:off x="1911503" y="908720"/>
              <a:ext cx="1580377" cy="955558"/>
              <a:chOff x="1911503" y="908720"/>
              <a:chExt cx="1580377" cy="955558"/>
            </a:xfrm>
          </p:grpSpPr>
          <p:sp>
            <p:nvSpPr>
              <p:cNvPr id="29" name="Прямоугольник 28"/>
              <p:cNvSpPr/>
              <p:nvPr/>
            </p:nvSpPr>
            <p:spPr>
              <a:xfrm>
                <a:off x="1911503" y="1196752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Левая фигурная скобка 29"/>
              <p:cNvSpPr/>
              <p:nvPr/>
            </p:nvSpPr>
            <p:spPr>
              <a:xfrm>
                <a:off x="2771800" y="908720"/>
                <a:ext cx="720080" cy="955558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3611514" y="4797152"/>
            <a:ext cx="3641961" cy="1008112"/>
            <a:chOff x="1907704" y="1844824"/>
            <a:chExt cx="3641961" cy="1008112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1907704" y="1844824"/>
              <a:ext cx="1560294" cy="1008112"/>
              <a:chOff x="1907704" y="1672352"/>
              <a:chExt cx="1560294" cy="1008112"/>
            </a:xfrm>
          </p:grpSpPr>
          <p:sp>
            <p:nvSpPr>
              <p:cNvPr id="34" name="Прямоугольник 33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Левая фигурная скобка 34"/>
              <p:cNvSpPr/>
              <p:nvPr/>
            </p:nvSpPr>
            <p:spPr>
              <a:xfrm>
                <a:off x="2747918" y="1672352"/>
                <a:ext cx="720080" cy="1008112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3107458" y="1862471"/>
              <a:ext cx="2442207" cy="9344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Высокая усадка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Дорогой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Плохая адгезия со столом</a:t>
              </a:r>
              <a:endParaRPr lang="ru-RU" sz="1600" dirty="0"/>
            </a:p>
          </p:txBody>
        </p:sp>
      </p:grp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799" y="1533964"/>
            <a:ext cx="15240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872" y="4418315"/>
            <a:ext cx="15240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11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Другие варианты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74232"/>
            <a:ext cx="4767510" cy="2702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99592" y="1004900"/>
            <a:ext cx="3126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Фотополимерная печать (</a:t>
            </a:r>
            <a:r>
              <a:rPr lang="en-US" u="sng" dirty="0" smtClean="0"/>
              <a:t>SLA</a:t>
            </a:r>
            <a:r>
              <a:rPr lang="ru-RU" u="sng" dirty="0" smtClean="0"/>
              <a:t>)</a:t>
            </a:r>
            <a:endParaRPr lang="ru-RU" u="sng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903391" y="4365104"/>
            <a:ext cx="3884633" cy="720080"/>
            <a:chOff x="903391" y="4437112"/>
            <a:chExt cx="3884633" cy="720080"/>
          </a:xfrm>
        </p:grpSpPr>
        <p:sp>
          <p:nvSpPr>
            <p:cNvPr id="5" name="TextBox 4"/>
            <p:cNvSpPr txBox="1"/>
            <p:nvPr/>
          </p:nvSpPr>
          <p:spPr>
            <a:xfrm>
              <a:off x="2169358" y="4500409"/>
              <a:ext cx="261866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Высокая прочность деталей</a:t>
              </a:r>
            </a:p>
            <a:p>
              <a:r>
                <a:rPr lang="ru-RU" sz="1600" dirty="0" smtClean="0"/>
                <a:t>Наилучшее качество печати</a:t>
              </a:r>
              <a:endParaRPr lang="ru-RU" sz="1600" dirty="0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903391" y="4437112"/>
              <a:ext cx="1586518" cy="720080"/>
              <a:chOff x="1911503" y="980728"/>
              <a:chExt cx="1586518" cy="720080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1911503" y="1196752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Левая фигурная скобка 39"/>
              <p:cNvSpPr/>
              <p:nvPr/>
            </p:nvSpPr>
            <p:spPr>
              <a:xfrm>
                <a:off x="2777941" y="980728"/>
                <a:ext cx="720080" cy="720080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899592" y="5445224"/>
            <a:ext cx="4824536" cy="739534"/>
            <a:chOff x="899592" y="5281754"/>
            <a:chExt cx="4824536" cy="739534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99592" y="5281754"/>
              <a:ext cx="1584176" cy="739534"/>
              <a:chOff x="1907704" y="1888376"/>
              <a:chExt cx="1584176" cy="73953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Левая фигурная скобка 44"/>
              <p:cNvSpPr/>
              <p:nvPr/>
            </p:nvSpPr>
            <p:spPr>
              <a:xfrm>
                <a:off x="2771800" y="1888376"/>
                <a:ext cx="720080" cy="739534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144302" y="5301208"/>
              <a:ext cx="3579826" cy="6537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Дорогая и крайне токсичная смола</a:t>
              </a:r>
            </a:p>
            <a:p>
              <a:pPr>
                <a:lnSpc>
                  <a:spcPct val="114000"/>
                </a:lnSpc>
              </a:pPr>
              <a:r>
                <a:rPr lang="ru-RU" sz="1600" dirty="0" smtClean="0"/>
                <a:t>Ещё более низкая скорость, чем у </a:t>
              </a:r>
              <a:r>
                <a:rPr lang="en-US" sz="1600" dirty="0" smtClean="0"/>
                <a:t>FDM</a:t>
              </a:r>
              <a:endParaRPr lang="ru-RU" sz="16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292080" y="1025441"/>
            <a:ext cx="30963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</a:t>
            </a:r>
            <a:r>
              <a:rPr lang="ru-RU" sz="1600" dirty="0" smtClean="0"/>
              <a:t>аботает </a:t>
            </a:r>
            <a:r>
              <a:rPr lang="ru-RU" sz="1600" dirty="0"/>
              <a:t>по принципу «</a:t>
            </a:r>
            <a:r>
              <a:rPr lang="ru-RU" sz="1600" i="1" dirty="0"/>
              <a:t>засветки по пикселям</a:t>
            </a:r>
            <a:r>
              <a:rPr lang="ru-RU" sz="1600" dirty="0"/>
              <a:t>», то есть один слой материала засвечивается точечно путем фокусировки лазерного или светового луча.</a:t>
            </a: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2896"/>
            <a:ext cx="1728192" cy="409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Блок-схема: альтернативный процесс 19"/>
          <p:cNvSpPr/>
          <p:nvPr/>
        </p:nvSpPr>
        <p:spPr>
          <a:xfrm>
            <a:off x="7092280" y="2492896"/>
            <a:ext cx="1296144" cy="648072"/>
          </a:xfrm>
          <a:prstGeom prst="flowChartAlternateProcess">
            <a:avLst/>
          </a:prstGeom>
          <a:solidFill>
            <a:schemeClr val="bg1">
              <a:lumMod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</a:rPr>
              <a:t>Чего такой токсичный?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7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Другие варианты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115616" y="1004900"/>
            <a:ext cx="3002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/>
              <a:t>Металлическая печать (</a:t>
            </a:r>
            <a:r>
              <a:rPr lang="en-US" u="sng" dirty="0" smtClean="0"/>
              <a:t>SLM</a:t>
            </a:r>
            <a:r>
              <a:rPr lang="ru-RU" u="sng" dirty="0" smtClean="0"/>
              <a:t>)</a:t>
            </a:r>
            <a:endParaRPr lang="ru-RU" u="sng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903391" y="4797152"/>
            <a:ext cx="3318708" cy="576064"/>
            <a:chOff x="903391" y="4509120"/>
            <a:chExt cx="3318708" cy="576064"/>
          </a:xfrm>
        </p:grpSpPr>
        <p:sp>
          <p:nvSpPr>
            <p:cNvPr id="5" name="TextBox 4"/>
            <p:cNvSpPr txBox="1"/>
            <p:nvPr/>
          </p:nvSpPr>
          <p:spPr>
            <a:xfrm>
              <a:off x="2169358" y="4653136"/>
              <a:ext cx="205274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/>
                <a:t>Настоящий МИТОЛЛ!</a:t>
              </a:r>
              <a:endParaRPr lang="ru-RU" sz="1600" dirty="0"/>
            </a:p>
          </p:txBody>
        </p:sp>
        <p:grpSp>
          <p:nvGrpSpPr>
            <p:cNvPr id="38" name="Группа 37"/>
            <p:cNvGrpSpPr/>
            <p:nvPr/>
          </p:nvGrpSpPr>
          <p:grpSpPr>
            <a:xfrm>
              <a:off x="903391" y="4509120"/>
              <a:ext cx="1586518" cy="576064"/>
              <a:chOff x="1911503" y="1052736"/>
              <a:chExt cx="1586518" cy="576064"/>
            </a:xfrm>
          </p:grpSpPr>
          <p:sp>
            <p:nvSpPr>
              <p:cNvPr id="39" name="Прямоугольник 38"/>
              <p:cNvSpPr/>
              <p:nvPr/>
            </p:nvSpPr>
            <p:spPr>
              <a:xfrm>
                <a:off x="1911503" y="1175266"/>
                <a:ext cx="845513" cy="36004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Pro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Левая фигурная скобка 39"/>
              <p:cNvSpPr/>
              <p:nvPr/>
            </p:nvSpPr>
            <p:spPr>
              <a:xfrm>
                <a:off x="2777941" y="1052736"/>
                <a:ext cx="720080" cy="576064"/>
              </a:xfrm>
              <a:prstGeom prst="leftBrace">
                <a:avLst/>
              </a:prstGeom>
              <a:noFill/>
              <a:ln w="222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0" name="Группа 9"/>
          <p:cNvGrpSpPr/>
          <p:nvPr/>
        </p:nvGrpSpPr>
        <p:grpSpPr>
          <a:xfrm>
            <a:off x="899592" y="5733256"/>
            <a:ext cx="5661112" cy="576064"/>
            <a:chOff x="899592" y="5281754"/>
            <a:chExt cx="5661112" cy="576064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99592" y="5281754"/>
              <a:ext cx="1584176" cy="576064"/>
              <a:chOff x="1907704" y="1888376"/>
              <a:chExt cx="1584176" cy="576064"/>
            </a:xfrm>
          </p:grpSpPr>
          <p:sp>
            <p:nvSpPr>
              <p:cNvPr id="44" name="Прямоугольник 43"/>
              <p:cNvSpPr/>
              <p:nvPr/>
            </p:nvSpPr>
            <p:spPr>
              <a:xfrm>
                <a:off x="1907704" y="1988840"/>
                <a:ext cx="840214" cy="36004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Contra</a:t>
                </a:r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Левая фигурная скобка 44"/>
              <p:cNvSpPr/>
              <p:nvPr/>
            </p:nvSpPr>
            <p:spPr>
              <a:xfrm>
                <a:off x="2771800" y="1888376"/>
                <a:ext cx="720080" cy="576064"/>
              </a:xfrm>
              <a:prstGeom prst="leftBrace">
                <a:avLst/>
              </a:prstGeom>
              <a:noFill/>
              <a:ln w="222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2144302" y="5369207"/>
              <a:ext cx="4416402" cy="3730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ru-RU" sz="1600" dirty="0" smtClean="0"/>
                <a:t>Потребуется арендовать цех и продать квартиру</a:t>
              </a:r>
              <a:endParaRPr lang="ru-RU" sz="1600" dirty="0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48064" y="1025441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Р</a:t>
            </a:r>
            <a:r>
              <a:rPr lang="ru-RU" sz="1600" dirty="0" smtClean="0"/>
              <a:t>аботает </a:t>
            </a:r>
            <a:r>
              <a:rPr lang="ru-RU" sz="1600" dirty="0"/>
              <a:t>по принципу </a:t>
            </a:r>
            <a:r>
              <a:rPr lang="ru-RU" sz="1600" dirty="0" smtClean="0"/>
              <a:t>спекания </a:t>
            </a:r>
            <a:r>
              <a:rPr lang="ru-RU" sz="1600" dirty="0"/>
              <a:t>или выборочного плавления частиц металлического </a:t>
            </a:r>
            <a:r>
              <a:rPr lang="ru-RU" sz="1600" dirty="0" smtClean="0"/>
              <a:t>порошка</a:t>
            </a:r>
            <a:r>
              <a:rPr lang="en-US" sz="1600" dirty="0"/>
              <a:t> </a:t>
            </a:r>
            <a:r>
              <a:rPr lang="ru-RU" sz="1600" dirty="0" smtClean="0"/>
              <a:t>лазером, </a:t>
            </a:r>
            <a:r>
              <a:rPr lang="ru-RU" sz="1600" dirty="0"/>
              <a:t>связывая их вместе и создавая слои изделия, один за другим.</a:t>
            </a: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02251"/>
            <a:ext cx="3628855" cy="317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964" y="2708920"/>
            <a:ext cx="2757412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031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Вот так</a:t>
            </a:r>
            <a:endParaRPr lang="ru-RU" sz="2800" dirty="0"/>
          </a:p>
        </p:txBody>
      </p:sp>
      <p:sp>
        <p:nvSpPr>
          <p:cNvPr id="2" name="AutoShape 4" descr="https://www.kisslicer.com/uploads/1/5/3/8/15381852/kisslicer-v23-05_ori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12694" y="952805"/>
            <a:ext cx="5182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600" dirty="0" smtClean="0"/>
              <a:t>Ладно, я всё понял</a:t>
            </a:r>
            <a:endParaRPr lang="ru-RU" sz="1600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05352"/>
            <a:ext cx="7776864" cy="3895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580112" y="4653136"/>
            <a:ext cx="2376264" cy="864096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 smtClean="0">
                <a:solidFill>
                  <a:schemeClr val="tx1"/>
                </a:solidFill>
              </a:rPr>
              <a:t>К сожалению, этим нередко заканчивается знакомство с </a:t>
            </a:r>
            <a:r>
              <a:rPr lang="en-US" sz="1600" dirty="0" smtClean="0">
                <a:solidFill>
                  <a:schemeClr val="tx1"/>
                </a:solidFill>
              </a:rPr>
              <a:t>3D-</a:t>
            </a:r>
            <a:r>
              <a:rPr lang="ru-RU" sz="1600" dirty="0" smtClean="0">
                <a:solidFill>
                  <a:schemeClr val="tx1"/>
                </a:solidFill>
              </a:rPr>
              <a:t>печатью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21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 чём отличие </a:t>
            </a:r>
            <a:r>
              <a:rPr lang="en-US" sz="2800" dirty="0" smtClean="0"/>
              <a:t>3D</a:t>
            </a:r>
            <a:r>
              <a:rPr lang="ru-RU" sz="2800" dirty="0" smtClean="0"/>
              <a:t>-принтера от </a:t>
            </a:r>
            <a:r>
              <a:rPr lang="en-US" sz="2800" dirty="0" smtClean="0"/>
              <a:t>2D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95537" y="908720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Мы привыкли к простоте работы обычного принтера: вставил бумажку, нажал кнопочку – готово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2913361" cy="4371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887925" y="1700808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Покупая </a:t>
            </a:r>
            <a:r>
              <a:rPr lang="en-US" dirty="0" smtClean="0"/>
              <a:t>3D</a:t>
            </a:r>
            <a:r>
              <a:rPr lang="ru-RU" dirty="0" smtClean="0"/>
              <a:t>-принтер, вы надеетесь получить тот же пользовательский опыт: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3" y="2367703"/>
            <a:ext cx="4680521" cy="330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112609" y="5734997"/>
            <a:ext cx="4563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Нажал кнопку и наблюдаешь за магией того, как материя обретает форму!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708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Вот и всё?</a:t>
            </a:r>
            <a:endParaRPr lang="ru-RU" sz="2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2499"/>
            <a:ext cx="172402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25558" y="893167"/>
            <a:ext cx="55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НЕТ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29209" y="2996049"/>
            <a:ext cx="164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Не так быстро!</a:t>
            </a:r>
            <a:endParaRPr lang="ru-RU" dirty="0"/>
          </a:p>
        </p:txBody>
      </p:sp>
      <p:pic>
        <p:nvPicPr>
          <p:cNvPr id="3076" name="Picture 4" descr="Обзор 3D принтера FlyingBear Reborn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1387679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15919" y="980728"/>
            <a:ext cx="587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Вот купил ты принтер. А собирать кто будет, дядя </a:t>
            </a:r>
            <a:r>
              <a:rPr lang="ru-RU" dirty="0" err="1" smtClean="0"/>
              <a:t>Ляо</a:t>
            </a:r>
            <a:r>
              <a:rPr lang="ru-RU" dirty="0" smtClean="0"/>
              <a:t>?</a:t>
            </a:r>
            <a:endParaRPr lang="ru-RU" dirty="0"/>
          </a:p>
        </p:txBody>
      </p:sp>
      <p:pic>
        <p:nvPicPr>
          <p:cNvPr id="3078" name="Picture 6" descr="Обзор 3D принтера FlyingBear Reborn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387679"/>
            <a:ext cx="3168351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Обзор 3D принтера FlyingBear Reborn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7" y="3835951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154" y="3824847"/>
            <a:ext cx="2664297" cy="239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139952" y="6237312"/>
            <a:ext cx="4666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err="1" smtClean="0"/>
              <a:t>Неа</a:t>
            </a:r>
            <a:r>
              <a:rPr lang="ru-RU" dirty="0" smtClean="0"/>
              <a:t>! Пыточные инструменты в комплекте!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23528" y="3861048"/>
            <a:ext cx="20517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6000" indent="-216000">
              <a:buFont typeface="Wingdings" panose="05000000000000000000" pitchFamily="2" charset="2"/>
              <a:buChar char="Ø"/>
            </a:pPr>
            <a:r>
              <a:rPr lang="ru-RU" sz="1600" dirty="0" err="1" smtClean="0"/>
              <a:t>Эээ</a:t>
            </a:r>
            <a:r>
              <a:rPr lang="ru-RU" sz="1600" dirty="0" smtClean="0"/>
              <a:t>… собирать…</a:t>
            </a:r>
          </a:p>
          <a:p>
            <a:pPr marL="216000" indent="-216000">
              <a:buFont typeface="Wingdings" panose="05000000000000000000" pitchFamily="2" charset="2"/>
              <a:buChar char="Ø"/>
            </a:pPr>
            <a:r>
              <a:rPr lang="ru-RU" sz="1600" dirty="0" smtClean="0"/>
              <a:t>Я думал –  достал из коробки, поставил на стол, подключил </a:t>
            </a:r>
            <a:r>
              <a:rPr lang="en-US" sz="1600" dirty="0" smtClean="0"/>
              <a:t>USB, </a:t>
            </a:r>
            <a:r>
              <a:rPr lang="ru-RU" sz="1600" dirty="0" err="1" smtClean="0"/>
              <a:t>винда</a:t>
            </a:r>
            <a:r>
              <a:rPr lang="ru-RU" sz="1600" dirty="0" smtClean="0"/>
              <a:t> сама дрова подтянула. Готов печатать!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72500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Обзор 3D принтера FlyingBear Reborn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18598"/>
            <a:ext cx="4032448" cy="5259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Собрал? Молодец</a:t>
            </a:r>
            <a:endParaRPr lang="ru-RU" sz="2800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8136"/>
            <a:ext cx="4248472" cy="4701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15568" y="1030724"/>
            <a:ext cx="4248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Сейчас нажму кнопку и сотворю шедевр!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3343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Суровая реальность</a:t>
            </a:r>
            <a:endParaRPr lang="ru-RU" sz="28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90" y="1412776"/>
            <a:ext cx="4448624" cy="376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21678" y="1043444"/>
            <a:ext cx="185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Мама, я </a:t>
            </a:r>
            <a:r>
              <a:rPr lang="ru-RU" dirty="0" err="1" smtClean="0"/>
              <a:t>сделалЪ</a:t>
            </a:r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412776"/>
            <a:ext cx="4131275" cy="3767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233394" y="1021150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Ну или так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697938" y="5250686"/>
            <a:ext cx="4410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16000">
              <a:buFont typeface="Courier New" panose="02070309020205020404" pitchFamily="49" charset="0"/>
              <a:buChar char="o"/>
            </a:pPr>
            <a:r>
              <a:rPr lang="ru-RU" sz="1600" i="1" dirty="0" smtClean="0"/>
              <a:t>Неверно задан центр или размеры кровати</a:t>
            </a:r>
            <a:endParaRPr lang="ru-RU" sz="16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5287560"/>
            <a:ext cx="4519507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6000" indent="-2160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 smtClean="0"/>
              <a:t>Неправильные настройки профиля пластика</a:t>
            </a:r>
          </a:p>
          <a:p>
            <a:pPr marL="216000" indent="-2160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ru-RU" sz="1600" i="1" dirty="0" smtClean="0"/>
              <a:t>Не откалибрована ось </a:t>
            </a:r>
            <a:r>
              <a:rPr lang="en-US" sz="1600" i="1" dirty="0" smtClean="0"/>
              <a:t>Z</a:t>
            </a:r>
            <a:endParaRPr lang="ru-RU" sz="1600" i="1" dirty="0"/>
          </a:p>
        </p:txBody>
      </p:sp>
    </p:spTree>
    <p:extLst>
      <p:ext uri="{BB962C8B-B14F-4D97-AF65-F5344CB8AC3E}">
        <p14:creationId xmlns:p14="http://schemas.microsoft.com/office/powerpoint/2010/main" val="303044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8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Что-то пошло не так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2987824" y="908720"/>
            <a:ext cx="3151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А </a:t>
            </a:r>
            <a:r>
              <a:rPr lang="ru-RU" dirty="0" err="1" smtClean="0"/>
              <a:t>калибровочку</a:t>
            </a:r>
            <a:r>
              <a:rPr lang="ru-RU" dirty="0" smtClean="0"/>
              <a:t> ты не забыл?</a:t>
            </a:r>
            <a:endParaRPr lang="ru-RU" dirty="0"/>
          </a:p>
        </p:txBody>
      </p:sp>
      <p:pic>
        <p:nvPicPr>
          <p:cNvPr id="6146" name="Picture 2" descr="First Layer Calibration (i3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088232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699793" y="1393843"/>
            <a:ext cx="446449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Калибровка первого слоя</a:t>
            </a:r>
          </a:p>
          <a:p>
            <a:r>
              <a:rPr lang="ru-RU" sz="1400" dirty="0" smtClean="0"/>
              <a:t>Используется для настройки расстояния между кончиком сопла и поверхностью. Задача - добиться качественного прилипания пластика к кровати.</a:t>
            </a:r>
          </a:p>
        </p:txBody>
      </p:sp>
      <p:pic>
        <p:nvPicPr>
          <p:cNvPr id="6154" name="Picture 10" descr="https://cdn.help.prusa3d.com/wp-content/uploads/First-Layer-Calibration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464" y="2450206"/>
            <a:ext cx="609600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45383" y="4016093"/>
            <a:ext cx="35109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Калибровка кровати</a:t>
            </a:r>
          </a:p>
          <a:p>
            <a:r>
              <a:rPr lang="ru-RU" sz="1400" dirty="0" smtClean="0"/>
              <a:t>Позволяет компенсировать неровности кровати по углам. Экструдер будет слегка подниматься или опускаться, чтобы компенсировать отклонения по </a:t>
            </a:r>
            <a:r>
              <a:rPr lang="en-US" sz="1400" dirty="0" smtClean="0"/>
              <a:t>Z</a:t>
            </a:r>
            <a:r>
              <a:rPr lang="ru-RU" sz="1400" dirty="0"/>
              <a:t>.</a:t>
            </a:r>
            <a:endParaRPr lang="ru-RU" sz="1400" dirty="0" smtClean="0"/>
          </a:p>
        </p:txBody>
      </p: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25" y="3872077"/>
            <a:ext cx="3883595" cy="250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423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Ещё </a:t>
            </a:r>
            <a:r>
              <a:rPr lang="ru-RU" sz="2800" dirty="0" err="1" smtClean="0"/>
              <a:t>калибровочки</a:t>
            </a:r>
            <a:endParaRPr lang="ru-RU" sz="2800" dirty="0"/>
          </a:p>
        </p:txBody>
      </p:sp>
      <p:pic>
        <p:nvPicPr>
          <p:cNvPr id="6150" name="Picture 6" descr="XYZ Calibration (MK3/MK3S/MK3S+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32054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83768" y="1124744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Калибровка осей </a:t>
            </a:r>
            <a:r>
              <a:rPr lang="en-US" sz="1600" b="1" dirty="0" smtClean="0"/>
              <a:t>XYZ</a:t>
            </a:r>
            <a:endParaRPr lang="ru-RU" sz="1600" b="1" dirty="0" smtClean="0"/>
          </a:p>
          <a:p>
            <a:r>
              <a:rPr lang="ru-RU" sz="1400" dirty="0" smtClean="0"/>
              <a:t>Проверяет, правильно ли был собран принтер, и перпендикулярны ли оси. Измеряет скос осей </a:t>
            </a:r>
            <a:r>
              <a:rPr lang="en-US" sz="1400" dirty="0" smtClean="0"/>
              <a:t>X/Y </a:t>
            </a:r>
            <a:r>
              <a:rPr lang="ru-RU" sz="1400" dirty="0" smtClean="0"/>
              <a:t>и применяет поправочный коэффициент.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37" y="3429000"/>
            <a:ext cx="2010278" cy="1735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771800" y="3503881"/>
            <a:ext cx="280831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Регулировка прижимного винта</a:t>
            </a:r>
          </a:p>
          <a:p>
            <a:r>
              <a:rPr lang="ru-RU" sz="1400" dirty="0" smtClean="0"/>
              <a:t>Винт должен создавать достаточное усилие, чтобы шкив проталкивал пластик в сопло. Иначе шкив будет прокручиваться на месте.</a:t>
            </a:r>
          </a:p>
        </p:txBody>
      </p:sp>
      <p:pic>
        <p:nvPicPr>
          <p:cNvPr id="7173" name="Picture 5" descr="https://cdn.help.prusa3d.com/wp-content/uploads/XYZ-Calibration-MK3-and-MK3S-04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204062"/>
            <a:ext cx="3528392" cy="1720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213" y="3429000"/>
            <a:ext cx="2523187" cy="2920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1197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562074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 ещё </a:t>
            </a:r>
            <a:r>
              <a:rPr lang="ru-RU" sz="2800" dirty="0" err="1" smtClean="0"/>
              <a:t>калибровочки</a:t>
            </a:r>
            <a:endParaRPr lang="ru-RU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2123728" y="930206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Калибровка ПИД-регулятора</a:t>
            </a:r>
            <a:endParaRPr lang="ru-RU" sz="1400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5580112" y="980728"/>
            <a:ext cx="324036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1400" dirty="0" smtClean="0"/>
              <a:t>Нужна для поддержания стабильной целевой температуры экструдера и кровати принтера.</a:t>
            </a: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Качаем </a:t>
            </a:r>
            <a:r>
              <a:rPr lang="en-US" sz="1400" dirty="0" err="1" smtClean="0"/>
              <a:t>Repetier</a:t>
            </a:r>
            <a:r>
              <a:rPr lang="en-US" sz="1400" dirty="0" smtClean="0"/>
              <a:t> Host</a:t>
            </a:r>
            <a:endParaRPr lang="ru-RU" sz="1400" dirty="0" smtClean="0"/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Идём в панель управления</a:t>
            </a:r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Подключаемся по </a:t>
            </a:r>
            <a:r>
              <a:rPr lang="en-US" sz="1400" dirty="0" smtClean="0"/>
              <a:t>COM</a:t>
            </a:r>
            <a:endParaRPr lang="ru-RU" sz="1400" dirty="0" smtClean="0"/>
          </a:p>
          <a:p>
            <a:pPr marL="180000" indent="-1800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400" dirty="0" smtClean="0"/>
              <a:t>Отправляем </a:t>
            </a:r>
            <a:r>
              <a:rPr lang="ru-RU" sz="1400" b="1" dirty="0" smtClean="0"/>
              <a:t>Г-коды</a:t>
            </a:r>
            <a:r>
              <a:rPr lang="ru-RU" sz="1400" dirty="0" smtClean="0"/>
              <a:t>, стараясь не спалить экструдер к </a:t>
            </a:r>
            <a:r>
              <a:rPr lang="ru-RU" sz="1400" dirty="0" err="1" smtClean="0"/>
              <a:t>едрени</a:t>
            </a:r>
            <a:r>
              <a:rPr lang="ru-RU" sz="1400" dirty="0" smtClean="0"/>
              <a:t> фени</a:t>
            </a: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15" y="1272097"/>
            <a:ext cx="4916289" cy="301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464" y="3140969"/>
            <a:ext cx="2920888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3568" y="4831655"/>
            <a:ext cx="4680520" cy="14798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ru-RU" sz="1600" dirty="0" smtClean="0"/>
              <a:t>Г-коды (</a:t>
            </a:r>
            <a:r>
              <a:rPr lang="en-US" sz="1600" dirty="0" err="1" smtClean="0"/>
              <a:t>GCode</a:t>
            </a:r>
            <a:r>
              <a:rPr lang="ru-RU" sz="1600" dirty="0" smtClean="0"/>
              <a:t>)</a:t>
            </a:r>
            <a:r>
              <a:rPr lang="en-US" sz="1600" dirty="0" smtClean="0"/>
              <a:t>. </a:t>
            </a:r>
            <a:r>
              <a:rPr lang="ru-RU" sz="1600" dirty="0" smtClean="0"/>
              <a:t>Например:</a:t>
            </a:r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sz="1600" b="1" dirty="0" smtClean="0"/>
              <a:t>M303</a:t>
            </a:r>
            <a:r>
              <a:rPr lang="en-US" sz="1600" dirty="0"/>
              <a:t> </a:t>
            </a:r>
            <a:r>
              <a:rPr lang="ru-RU" sz="1600" dirty="0" smtClean="0"/>
              <a:t>- начало калибровки ПИД</a:t>
            </a:r>
            <a:endParaRPr lang="en-US" sz="1600" dirty="0"/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E0</a:t>
            </a:r>
            <a:r>
              <a:rPr lang="en-US" sz="1600" dirty="0"/>
              <a:t> </a:t>
            </a:r>
            <a:r>
              <a:rPr lang="ru-RU" sz="1600" dirty="0" smtClean="0"/>
              <a:t>- целевой нагреватель</a:t>
            </a:r>
            <a:endParaRPr lang="en-US" sz="1600" dirty="0"/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sz="1600" b="1" dirty="0"/>
              <a:t>S210</a:t>
            </a:r>
            <a:r>
              <a:rPr lang="en-US" sz="1600" dirty="0"/>
              <a:t> </a:t>
            </a:r>
            <a:r>
              <a:rPr lang="ru-RU" sz="1600" dirty="0" smtClean="0"/>
              <a:t>- выбранная температура (в °С)</a:t>
            </a:r>
            <a:endParaRPr lang="en-US" sz="1600" dirty="0"/>
          </a:p>
          <a:p>
            <a:pPr marL="285750" indent="-285750">
              <a:lnSpc>
                <a:spcPct val="114000"/>
              </a:lnSpc>
              <a:buFont typeface="Wingdings" panose="05000000000000000000" pitchFamily="2" charset="2"/>
              <a:buChar char="§"/>
            </a:pPr>
            <a:r>
              <a:rPr lang="en-US" sz="1600" b="1" dirty="0" smtClean="0"/>
              <a:t>C8</a:t>
            </a:r>
            <a:r>
              <a:rPr lang="ru-RU" sz="1600" dirty="0"/>
              <a:t> </a:t>
            </a:r>
            <a:r>
              <a:rPr lang="ru-RU" sz="1600" dirty="0" smtClean="0"/>
              <a:t>– число циклов повтора калибровки…</a:t>
            </a:r>
            <a:endParaRPr lang="ru-R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2411760" y="4437112"/>
            <a:ext cx="930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Г – что?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80130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470</TotalTime>
  <Words>1194</Words>
  <Application>Microsoft Office PowerPoint</Application>
  <PresentationFormat>Экран (4:3)</PresentationFormat>
  <Paragraphs>221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3D-принтеры</vt:lpstr>
      <vt:lpstr>В чём отличие 3D-принтера от 2D-принтера</vt:lpstr>
      <vt:lpstr>В чём отличие 3D-принтера от 2D</vt:lpstr>
      <vt:lpstr>Вот и всё?</vt:lpstr>
      <vt:lpstr>Собрал? Молодец</vt:lpstr>
      <vt:lpstr>Суровая реальность</vt:lpstr>
      <vt:lpstr>Что-то пошло не так</vt:lpstr>
      <vt:lpstr>Ещё калибровочки</vt:lpstr>
      <vt:lpstr>И ещё калибровочки</vt:lpstr>
      <vt:lpstr>Ну хватит!</vt:lpstr>
      <vt:lpstr>Эконом-вариант – китайский DIY</vt:lpstr>
      <vt:lpstr>Эконом-вариант – китайский DIY</vt:lpstr>
      <vt:lpstr>Китайский DIY – это просто!</vt:lpstr>
      <vt:lpstr>А что по софту?</vt:lpstr>
      <vt:lpstr>Я уже скачал, давай печатать!</vt:lpstr>
      <vt:lpstr>Выбор слайсера – Slic3r</vt:lpstr>
      <vt:lpstr>Выбор слайсера – KISSlicer</vt:lpstr>
      <vt:lpstr>Выбор слайсера – PrusaSlicer</vt:lpstr>
      <vt:lpstr>Выбор слайсера – Cura</vt:lpstr>
      <vt:lpstr>Давай уже быстренько что-нибудь сделаем</vt:lpstr>
      <vt:lpstr>Нужно больше параметров!</vt:lpstr>
      <vt:lpstr>Не забывай, печать – послойная</vt:lpstr>
      <vt:lpstr>А чем печатать будем?</vt:lpstr>
      <vt:lpstr>А чем печатать будем?</vt:lpstr>
      <vt:lpstr>А чем печатать будем?</vt:lpstr>
      <vt:lpstr>Другие варианты</vt:lpstr>
      <vt:lpstr>Другие варианты</vt:lpstr>
      <vt:lpstr>Вот так</vt:lpstr>
    </vt:vector>
  </TitlesOfParts>
  <Company>ГУАП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3D-принтеры</dc:title>
  <dc:creator>Булгаков Д.А.</dc:creator>
  <cp:keywords>3D принтер;печать</cp:keywords>
  <cp:lastModifiedBy>Булгаков</cp:lastModifiedBy>
  <cp:revision>38</cp:revision>
  <dcterms:created xsi:type="dcterms:W3CDTF">2024-11-29T11:50:00Z</dcterms:created>
  <dcterms:modified xsi:type="dcterms:W3CDTF">2024-11-30T19:23:41Z</dcterms:modified>
</cp:coreProperties>
</file>